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5" r:id="rId2"/>
    <p:sldId id="266" r:id="rId3"/>
    <p:sldId id="274" r:id="rId4"/>
    <p:sldId id="275" r:id="rId5"/>
    <p:sldId id="276" r:id="rId6"/>
    <p:sldId id="277" r:id="rId7"/>
    <p:sldId id="278" r:id="rId8"/>
    <p:sldId id="279" r:id="rId9"/>
    <p:sldId id="284" r:id="rId10"/>
    <p:sldId id="280" r:id="rId11"/>
    <p:sldId id="281" r:id="rId12"/>
    <p:sldId id="282" r:id="rId13"/>
    <p:sldId id="283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8288000" cy="10287000"/>
  <p:notesSz cx="6858000" cy="9144000"/>
  <p:embeddedFontLs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Quattrocento Sans" panose="020B0502050000020003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94648" autoAdjust="0"/>
  </p:normalViewPr>
  <p:slideViewPr>
    <p:cSldViewPr>
      <p:cViewPr varScale="1">
        <p:scale>
          <a:sx n="68" d="100"/>
          <a:sy n="68" d="100"/>
        </p:scale>
        <p:origin x="240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3" d="100"/>
          <a:sy n="93" d="100"/>
        </p:scale>
        <p:origin x="288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892A602-3639-34A5-356D-A7DF295297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50C14C-F83A-0717-2992-A02175A783F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5F0B3-B9A7-6F4F-8C40-6CD08FFB55C8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2E926-9744-69E5-3C6E-053338D801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09DB9-8524-A6D4-EEE9-552381C034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C3E59-B552-3147-AA96-B11CA7B4BE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506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5EB70-7065-9943-9C9A-BC164C919968}" type="datetimeFigureOut">
              <a:rPr lang="en-GB" smtClean="0"/>
              <a:t>08/11/2024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6B019-750C-6242-A4DD-DA57920E7A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22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07bd9086ed_0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g307bd9086ed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07bd9086ed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g307bd9086ed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07bd9086ed_0_5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307bd9086ed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7bd9086ed_0_5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9" name="Google Shape;359;g307bd9086ed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7bd9086ed_0_7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g307bd9086ed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07bd9086ed_0_8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307bd9086ed_0_8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07bd9086ed_0_9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" name="Google Shape;453;g307bd9086ed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07bd9086ed_0_10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g307bd9086ed_0_1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07bd9086ed_0_10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g307bd9086ed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7bd9086ed_0_10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1" name="Google Shape;501;g307bd9086ed_0_10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>
          <a:extLst>
            <a:ext uri="{FF2B5EF4-FFF2-40B4-BE49-F238E27FC236}">
              <a16:creationId xmlns:a16="http://schemas.microsoft.com/office/drawing/2014/main" id="{D7109475-8A9B-E3C1-91EB-4A7BD89BC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7bd9086ed_0_1076:notes">
            <a:extLst>
              <a:ext uri="{FF2B5EF4-FFF2-40B4-BE49-F238E27FC236}">
                <a16:creationId xmlns:a16="http://schemas.microsoft.com/office/drawing/2014/main" id="{12F478A7-5773-8115-CEB3-A8B7DFD794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01" name="Google Shape;501;g307bd9086ed_0_1076:notes">
            <a:extLst>
              <a:ext uri="{FF2B5EF4-FFF2-40B4-BE49-F238E27FC236}">
                <a16:creationId xmlns:a16="http://schemas.microsoft.com/office/drawing/2014/main" id="{15BF1A9D-8EC2-5525-D3CF-2424158484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15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7bd9086ed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g307bd9086ed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1" name="Google Shape;2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07bd9086ed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g307bd9086ed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7bd9086ed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307bd9086ed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>
          <a:extLst>
            <a:ext uri="{FF2B5EF4-FFF2-40B4-BE49-F238E27FC236}">
              <a16:creationId xmlns:a16="http://schemas.microsoft.com/office/drawing/2014/main" id="{F3E91562-2E11-600A-DE15-787E731C4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>
            <a:extLst>
              <a:ext uri="{FF2B5EF4-FFF2-40B4-BE49-F238E27FC236}">
                <a16:creationId xmlns:a16="http://schemas.microsoft.com/office/drawing/2014/main" id="{3CE5258A-058B-299C-3149-3CFED08990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9:notes">
            <a:extLst>
              <a:ext uri="{FF2B5EF4-FFF2-40B4-BE49-F238E27FC236}">
                <a16:creationId xmlns:a16="http://schemas.microsoft.com/office/drawing/2014/main" id="{B8CEEBA3-23D7-66CF-E28C-4C8AFC4091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5113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3;p18">
            <a:extLst>
              <a:ext uri="{FF2B5EF4-FFF2-40B4-BE49-F238E27FC236}">
                <a16:creationId xmlns:a16="http://schemas.microsoft.com/office/drawing/2014/main" id="{BFA157D2-A8FA-6F00-D7F7-9EF2E72C08F8}"/>
              </a:ext>
            </a:extLst>
          </p:cNvPr>
          <p:cNvSpPr txBox="1">
            <a:spLocks/>
          </p:cNvSpPr>
          <p:nvPr userDrawn="1"/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3;p18">
            <a:extLst>
              <a:ext uri="{FF2B5EF4-FFF2-40B4-BE49-F238E27FC236}">
                <a16:creationId xmlns:a16="http://schemas.microsoft.com/office/drawing/2014/main" id="{2D234E08-28A9-99C5-20E1-8E55281EDC20}"/>
              </a:ext>
            </a:extLst>
          </p:cNvPr>
          <p:cNvSpPr txBox="1">
            <a:spLocks/>
          </p:cNvSpPr>
          <p:nvPr userDrawn="1"/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3;p18">
            <a:extLst>
              <a:ext uri="{FF2B5EF4-FFF2-40B4-BE49-F238E27FC236}">
                <a16:creationId xmlns:a16="http://schemas.microsoft.com/office/drawing/2014/main" id="{6A72AC3D-1325-EC0F-42F6-21A0D2849B91}"/>
              </a:ext>
            </a:extLst>
          </p:cNvPr>
          <p:cNvSpPr txBox="1">
            <a:spLocks/>
          </p:cNvSpPr>
          <p:nvPr userDrawn="1"/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/>
          <p:nvPr/>
        </p:nvSpPr>
        <p:spPr>
          <a:xfrm>
            <a:off x="172101" y="8823213"/>
            <a:ext cx="1256517" cy="1256517"/>
          </a:xfrm>
          <a:prstGeom prst="ellipse">
            <a:avLst/>
          </a:prstGeom>
          <a:solidFill>
            <a:schemeClr val="accent6">
              <a:alpha val="29411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16;p19"/>
          <p:cNvSpPr/>
          <p:nvPr/>
        </p:nvSpPr>
        <p:spPr>
          <a:xfrm>
            <a:off x="14780021" y="0"/>
            <a:ext cx="2248599" cy="1592865"/>
          </a:xfrm>
          <a:custGeom>
            <a:avLst/>
            <a:gdLst/>
            <a:ahLst/>
            <a:cxnLst/>
            <a:rect l="l" t="t" r="r" b="b"/>
            <a:pathLst>
              <a:path w="1499066" h="1061910" extrusionOk="0">
                <a:moveTo>
                  <a:pt x="70097" y="0"/>
                </a:moveTo>
                <a:lnTo>
                  <a:pt x="1428969" y="0"/>
                </a:lnTo>
                <a:lnTo>
                  <a:pt x="1440164" y="20625"/>
                </a:lnTo>
                <a:cubicBezTo>
                  <a:pt x="1478092" y="110298"/>
                  <a:pt x="1499066" y="208888"/>
                  <a:pt x="1499066" y="312377"/>
                </a:cubicBezTo>
                <a:cubicBezTo>
                  <a:pt x="1499066" y="726333"/>
                  <a:pt x="1163489" y="1061910"/>
                  <a:pt x="749533" y="1061910"/>
                </a:cubicBezTo>
                <a:cubicBezTo>
                  <a:pt x="335577" y="1061910"/>
                  <a:pt x="0" y="726333"/>
                  <a:pt x="0" y="312377"/>
                </a:cubicBezTo>
                <a:cubicBezTo>
                  <a:pt x="0" y="208888"/>
                  <a:pt x="20974" y="110298"/>
                  <a:pt x="58902" y="20625"/>
                </a:cubicBezTo>
                <a:close/>
              </a:path>
            </a:pathLst>
          </a:custGeom>
          <a:solidFill>
            <a:schemeClr val="accent2">
              <a:alpha val="29411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" name="Google Shape;17;p19"/>
          <p:cNvSpPr txBox="1">
            <a:spLocks noGrp="1"/>
          </p:cNvSpPr>
          <p:nvPr>
            <p:ph type="title"/>
          </p:nvPr>
        </p:nvSpPr>
        <p:spPr>
          <a:xfrm>
            <a:off x="9450324" y="3195828"/>
            <a:ext cx="8163048" cy="2340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500"/>
              <a:buFont typeface="Arial"/>
              <a:buNone/>
              <a:defRPr sz="675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9"/>
          <p:cNvSpPr txBox="1">
            <a:spLocks noGrp="1"/>
          </p:cNvSpPr>
          <p:nvPr>
            <p:ph type="subTitle" idx="1"/>
          </p:nvPr>
        </p:nvSpPr>
        <p:spPr>
          <a:xfrm>
            <a:off x="9447897" y="5843016"/>
            <a:ext cx="6887859" cy="1536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002060"/>
              </a:buClr>
              <a:buSzPts val="2200"/>
              <a:buFont typeface="Arial"/>
              <a:buNone/>
              <a:defRPr sz="33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000"/>
            </a:lvl2pPr>
            <a:lvl3pPr lvl="2" algn="ctr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700"/>
            </a:lvl3pPr>
            <a:lvl4pPr lvl="3" algn="ctr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4pPr>
            <a:lvl5pPr lvl="4" algn="ctr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5pPr>
            <a:lvl6pPr lvl="5" algn="ctr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6pPr>
            <a:lvl7pPr lvl="6" algn="ctr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7pPr>
            <a:lvl8pPr lvl="7" algn="ctr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2400"/>
            </a:lvl9pPr>
          </a:lstStyle>
          <a:p>
            <a:endParaRPr/>
          </a:p>
        </p:txBody>
      </p:sp>
      <p:pic>
        <p:nvPicPr>
          <p:cNvPr id="19" name="Google Shape;19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835050" y="-1644204"/>
            <a:ext cx="4168868" cy="41790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;p18">
            <a:extLst>
              <a:ext uri="{FF2B5EF4-FFF2-40B4-BE49-F238E27FC236}">
                <a16:creationId xmlns:a16="http://schemas.microsoft.com/office/drawing/2014/main" id="{1182372C-E00F-05BC-FC16-35C4E8121B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53864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/>
          <p:nvPr/>
        </p:nvSpPr>
        <p:spPr>
          <a:xfrm>
            <a:off x="15403068" y="16985"/>
            <a:ext cx="2736897" cy="2089457"/>
          </a:xfrm>
          <a:custGeom>
            <a:avLst/>
            <a:gdLst/>
            <a:ahLst/>
            <a:cxnLst/>
            <a:rect l="l" t="t" r="r" b="b"/>
            <a:pathLst>
              <a:path w="1824598" h="1392971" extrusionOk="0">
                <a:moveTo>
                  <a:pt x="139847" y="0"/>
                </a:moveTo>
                <a:lnTo>
                  <a:pt x="1684751" y="0"/>
                </a:lnTo>
                <a:lnTo>
                  <a:pt x="1752905" y="125564"/>
                </a:lnTo>
                <a:cubicBezTo>
                  <a:pt x="1799070" y="234710"/>
                  <a:pt x="1824598" y="354710"/>
                  <a:pt x="1824598" y="480672"/>
                </a:cubicBezTo>
                <a:cubicBezTo>
                  <a:pt x="1824598" y="984521"/>
                  <a:pt x="1416148" y="1392971"/>
                  <a:pt x="912299" y="1392971"/>
                </a:cubicBezTo>
                <a:cubicBezTo>
                  <a:pt x="408450" y="1392971"/>
                  <a:pt x="0" y="984521"/>
                  <a:pt x="0" y="480672"/>
                </a:cubicBezTo>
                <a:cubicBezTo>
                  <a:pt x="0" y="354710"/>
                  <a:pt x="25528" y="234710"/>
                  <a:pt x="71693" y="125564"/>
                </a:cubicBezTo>
                <a:close/>
              </a:path>
            </a:pathLst>
          </a:custGeom>
          <a:solidFill>
            <a:schemeClr val="accent2">
              <a:alpha val="29411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1"/>
          <p:cNvSpPr/>
          <p:nvPr/>
        </p:nvSpPr>
        <p:spPr>
          <a:xfrm rot="-5400000">
            <a:off x="15290852" y="4983722"/>
            <a:ext cx="4569570" cy="1424727"/>
          </a:xfrm>
          <a:custGeom>
            <a:avLst/>
            <a:gdLst/>
            <a:ahLst/>
            <a:cxnLst/>
            <a:rect l="l" t="t" r="r" b="b"/>
            <a:pathLst>
              <a:path w="3046380" h="949818" extrusionOk="0">
                <a:moveTo>
                  <a:pt x="1523190" y="0"/>
                </a:moveTo>
                <a:cubicBezTo>
                  <a:pt x="2168310" y="0"/>
                  <a:pt x="2729454" y="359544"/>
                  <a:pt x="3017169" y="889179"/>
                </a:cubicBezTo>
                <a:lnTo>
                  <a:pt x="3046380" y="949818"/>
                </a:lnTo>
                <a:lnTo>
                  <a:pt x="0" y="949818"/>
                </a:lnTo>
                <a:lnTo>
                  <a:pt x="29212" y="889179"/>
                </a:lnTo>
                <a:cubicBezTo>
                  <a:pt x="316927" y="359544"/>
                  <a:pt x="878070" y="0"/>
                  <a:pt x="1523190" y="0"/>
                </a:cubicBezTo>
                <a:close/>
              </a:path>
            </a:pathLst>
          </a:cu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1"/>
          <p:cNvSpPr/>
          <p:nvPr/>
        </p:nvSpPr>
        <p:spPr>
          <a:xfrm>
            <a:off x="148035" y="95624"/>
            <a:ext cx="1509537" cy="1509537"/>
          </a:xfrm>
          <a:prstGeom prst="ellipse">
            <a:avLst/>
          </a:prstGeom>
          <a:solidFill>
            <a:schemeClr val="accent1">
              <a:alpha val="32549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1"/>
          <p:cNvSpPr txBox="1">
            <a:spLocks noGrp="1"/>
          </p:cNvSpPr>
          <p:nvPr>
            <p:ph type="sldNum" idx="12"/>
          </p:nvPr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35" name="Google Shape;35;p21"/>
          <p:cNvSpPr txBox="1">
            <a:spLocks noGrp="1"/>
          </p:cNvSpPr>
          <p:nvPr>
            <p:ph type="title"/>
          </p:nvPr>
        </p:nvSpPr>
        <p:spPr>
          <a:xfrm>
            <a:off x="781812" y="850392"/>
            <a:ext cx="16678656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body" idx="1"/>
          </p:nvPr>
        </p:nvSpPr>
        <p:spPr>
          <a:xfrm>
            <a:off x="781811" y="2159360"/>
            <a:ext cx="15476666" cy="6751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lvl="0" indent="-3429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71600" lvl="1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057400" lvl="2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743200" lvl="3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429000" lvl="4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114800" lvl="5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800600" lvl="6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486400" lvl="7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1722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492969" y="-571318"/>
            <a:ext cx="2826270" cy="2833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54;p23" descr="A black background with different flags&#10;&#10;Description automatically generated">
            <a:extLst>
              <a:ext uri="{FF2B5EF4-FFF2-40B4-BE49-F238E27FC236}">
                <a16:creationId xmlns:a16="http://schemas.microsoft.com/office/drawing/2014/main" id="{C231A267-6DD7-A85C-3E96-1B67A37E3378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 t="70500" r="1542"/>
          <a:stretch/>
        </p:blipFill>
        <p:spPr>
          <a:xfrm>
            <a:off x="5725140" y="9465919"/>
            <a:ext cx="5943600" cy="368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561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 with caption">
  <p:cSld name="Video with ca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781812" y="850392"/>
            <a:ext cx="16678656" cy="96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>
            <a:spLocks noGrp="1"/>
          </p:cNvSpPr>
          <p:nvPr>
            <p:ph type="media" idx="2"/>
          </p:nvPr>
        </p:nvSpPr>
        <p:spPr>
          <a:xfrm>
            <a:off x="960120" y="2770632"/>
            <a:ext cx="11137392" cy="566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12618720" y="4073652"/>
            <a:ext cx="5047488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6858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33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71600" lvl="1" indent="-3429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2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7400" lvl="2" indent="-514350" algn="l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743200" lvl="3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429000" lvl="4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114800" lvl="5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800600" lvl="6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486400" lvl="7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1722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809245" y="9189721"/>
            <a:ext cx="2601221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  <p:pic>
        <p:nvPicPr>
          <p:cNvPr id="4" name="Google Shape;54;p23" descr="A black background with different flags&#10;&#10;Description automatically generated">
            <a:extLst>
              <a:ext uri="{FF2B5EF4-FFF2-40B4-BE49-F238E27FC236}">
                <a16:creationId xmlns:a16="http://schemas.microsoft.com/office/drawing/2014/main" id="{1FA3500B-27B5-D52C-4FCD-BD397094DA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70500" r="1542"/>
          <a:stretch/>
        </p:blipFill>
        <p:spPr>
          <a:xfrm>
            <a:off x="5725140" y="9465919"/>
            <a:ext cx="5943600" cy="368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8535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  <p15:guide id="3" orient="horz" pos="35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2">
  <p:cSld name="Title and Content 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/>
          <p:nvPr/>
        </p:nvSpPr>
        <p:spPr>
          <a:xfrm>
            <a:off x="0" y="-16525"/>
            <a:ext cx="8696940" cy="7765616"/>
          </a:xfrm>
          <a:custGeom>
            <a:avLst/>
            <a:gdLst/>
            <a:ahLst/>
            <a:cxnLst/>
            <a:rect l="l" t="t" r="r" b="b"/>
            <a:pathLst>
              <a:path w="6306096" h="5630799" extrusionOk="0">
                <a:moveTo>
                  <a:pt x="0" y="0"/>
                </a:moveTo>
                <a:lnTo>
                  <a:pt x="5864035" y="0"/>
                </a:lnTo>
                <a:lnTo>
                  <a:pt x="5927254" y="123434"/>
                </a:lnTo>
                <a:cubicBezTo>
                  <a:pt x="6170039" y="627296"/>
                  <a:pt x="6306096" y="1192264"/>
                  <a:pt x="6306096" y="1789009"/>
                </a:cubicBezTo>
                <a:cubicBezTo>
                  <a:pt x="6306096" y="3910771"/>
                  <a:pt x="4586068" y="5630799"/>
                  <a:pt x="2464306" y="5630799"/>
                </a:cubicBezTo>
                <a:cubicBezTo>
                  <a:pt x="1536035" y="5630799"/>
                  <a:pt x="684659" y="5301575"/>
                  <a:pt x="20571" y="4753521"/>
                </a:cubicBezTo>
                <a:lnTo>
                  <a:pt x="0" y="4734825"/>
                </a:lnTo>
                <a:close/>
              </a:path>
            </a:pathLst>
          </a:custGeom>
          <a:solidFill>
            <a:srgbClr val="2F5496">
              <a:alpha val="20000"/>
            </a:srgb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3"/>
          <p:cNvSpPr/>
          <p:nvPr/>
        </p:nvSpPr>
        <p:spPr>
          <a:xfrm>
            <a:off x="7923924" y="568298"/>
            <a:ext cx="1220076" cy="1220076"/>
          </a:xfrm>
          <a:prstGeom prst="ellipse">
            <a:avLst/>
          </a:prstGeom>
          <a:solidFill>
            <a:schemeClr val="accent4">
              <a:alpha val="29411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3"/>
          <p:cNvSpPr/>
          <p:nvPr/>
        </p:nvSpPr>
        <p:spPr>
          <a:xfrm>
            <a:off x="10313429" y="8864752"/>
            <a:ext cx="596621" cy="596621"/>
          </a:xfrm>
          <a:prstGeom prst="ellipse">
            <a:avLst/>
          </a:prstGeom>
          <a:solidFill>
            <a:schemeClr val="accent6">
              <a:alpha val="29803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3"/>
          <p:cNvSpPr txBox="1">
            <a:spLocks noGrp="1"/>
          </p:cNvSpPr>
          <p:nvPr>
            <p:ph type="title"/>
          </p:nvPr>
        </p:nvSpPr>
        <p:spPr>
          <a:xfrm>
            <a:off x="822960" y="3579876"/>
            <a:ext cx="7255764" cy="315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48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ftr" idx="11"/>
          </p:nvPr>
        </p:nvSpPr>
        <p:spPr>
          <a:xfrm>
            <a:off x="809244" y="9189721"/>
            <a:ext cx="3212880" cy="54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sldNum" idx="12"/>
          </p:nvPr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1"/>
          </p:nvPr>
        </p:nvSpPr>
        <p:spPr>
          <a:xfrm>
            <a:off x="9628632" y="1920240"/>
            <a:ext cx="7694676" cy="639165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0CECE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85800" lvl="0" indent="-34290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371600" lvl="1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2057400" lvl="2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743200" lvl="3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429000" lvl="4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4114800" lvl="5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800600" lvl="6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5486400" lvl="7" indent="-51435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6172200" lvl="8" indent="-34290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pic>
        <p:nvPicPr>
          <p:cNvPr id="4" name="Google Shape;54;p23" descr="A black background with different flags&#10;&#10;Description automatically generated">
            <a:extLst>
              <a:ext uri="{FF2B5EF4-FFF2-40B4-BE49-F238E27FC236}">
                <a16:creationId xmlns:a16="http://schemas.microsoft.com/office/drawing/2014/main" id="{B9CE90D8-34D9-585A-D422-18CB14DB98B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70500" r="1542"/>
          <a:stretch/>
        </p:blipFill>
        <p:spPr>
          <a:xfrm>
            <a:off x="5725140" y="9465919"/>
            <a:ext cx="5943600" cy="368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8841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>
          <p15:clr>
            <a:srgbClr val="FBAE40"/>
          </p15:clr>
        </p15:guide>
        <p15:guide id="2" pos="33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3;p18">
            <a:extLst>
              <a:ext uri="{FF2B5EF4-FFF2-40B4-BE49-F238E27FC236}">
                <a16:creationId xmlns:a16="http://schemas.microsoft.com/office/drawing/2014/main" id="{EF6ED476-D3F6-71F6-922B-0BC3AACCF408}"/>
              </a:ext>
            </a:extLst>
          </p:cNvPr>
          <p:cNvSpPr txBox="1">
            <a:spLocks/>
          </p:cNvSpPr>
          <p:nvPr userDrawn="1"/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13;p18">
            <a:extLst>
              <a:ext uri="{FF2B5EF4-FFF2-40B4-BE49-F238E27FC236}">
                <a16:creationId xmlns:a16="http://schemas.microsoft.com/office/drawing/2014/main" id="{AFDED539-1478-F68A-7589-6EA0E4B64ED4}"/>
              </a:ext>
            </a:extLst>
          </p:cNvPr>
          <p:cNvSpPr txBox="1">
            <a:spLocks/>
          </p:cNvSpPr>
          <p:nvPr userDrawn="1"/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Google Shape;13;p18">
            <a:extLst>
              <a:ext uri="{FF2B5EF4-FFF2-40B4-BE49-F238E27FC236}">
                <a16:creationId xmlns:a16="http://schemas.microsoft.com/office/drawing/2014/main" id="{E1903B46-217B-CB5C-F1E8-FED4D02337DE}"/>
              </a:ext>
            </a:extLst>
          </p:cNvPr>
          <p:cNvSpPr txBox="1">
            <a:spLocks/>
          </p:cNvSpPr>
          <p:nvPr userDrawn="1"/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Google Shape;13;p18">
            <a:extLst>
              <a:ext uri="{FF2B5EF4-FFF2-40B4-BE49-F238E27FC236}">
                <a16:creationId xmlns:a16="http://schemas.microsoft.com/office/drawing/2014/main" id="{9887A3E7-7F78-98C0-C5A6-2353C8066180}"/>
              </a:ext>
            </a:extLst>
          </p:cNvPr>
          <p:cNvSpPr txBox="1">
            <a:spLocks/>
          </p:cNvSpPr>
          <p:nvPr userDrawn="1"/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Google Shape;13;p18">
            <a:extLst>
              <a:ext uri="{FF2B5EF4-FFF2-40B4-BE49-F238E27FC236}">
                <a16:creationId xmlns:a16="http://schemas.microsoft.com/office/drawing/2014/main" id="{D64916A2-5868-045D-A3BB-35941FD1ECA4}"/>
              </a:ext>
            </a:extLst>
          </p:cNvPr>
          <p:cNvSpPr txBox="1">
            <a:spLocks/>
          </p:cNvSpPr>
          <p:nvPr userDrawn="1"/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13;p18">
            <a:extLst>
              <a:ext uri="{FF2B5EF4-FFF2-40B4-BE49-F238E27FC236}">
                <a16:creationId xmlns:a16="http://schemas.microsoft.com/office/drawing/2014/main" id="{AC319131-0481-DFD0-EAFD-71327054C8D9}"/>
              </a:ext>
            </a:extLst>
          </p:cNvPr>
          <p:cNvSpPr txBox="1">
            <a:spLocks/>
          </p:cNvSpPr>
          <p:nvPr userDrawn="1"/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Google Shape;13;p18">
            <a:extLst>
              <a:ext uri="{FF2B5EF4-FFF2-40B4-BE49-F238E27FC236}">
                <a16:creationId xmlns:a16="http://schemas.microsoft.com/office/drawing/2014/main" id="{AAF67AA9-BEB3-2B1A-4FF9-38B1F2E84F7B}"/>
              </a:ext>
            </a:extLst>
          </p:cNvPr>
          <p:cNvSpPr txBox="1">
            <a:spLocks/>
          </p:cNvSpPr>
          <p:nvPr userDrawn="1"/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Google Shape;13;p18">
            <a:extLst>
              <a:ext uri="{FF2B5EF4-FFF2-40B4-BE49-F238E27FC236}">
                <a16:creationId xmlns:a16="http://schemas.microsoft.com/office/drawing/2014/main" id="{C9D3AE7A-E444-FE17-1A7F-8183779BE561}"/>
              </a:ext>
            </a:extLst>
          </p:cNvPr>
          <p:cNvSpPr txBox="1">
            <a:spLocks/>
          </p:cNvSpPr>
          <p:nvPr userDrawn="1"/>
        </p:nvSpPr>
        <p:spPr>
          <a:xfrm>
            <a:off x="13345668" y="9285731"/>
            <a:ext cx="4114800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en-US"/>
            </a:defPPr>
            <a:lvl1pPr marL="0" marR="0" lv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800" b="0" i="0" u="none" strike="noStrike" kern="1200" cap="none">
                <a:solidFill>
                  <a:srgbClr val="59595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fld id="{00000000-1234-1234-1234-123412341234}" type="slidenum">
              <a:rPr lang="en-ZA" smtClean="0"/>
              <a:pPr/>
              <a:t>‹#›</a:t>
            </a:fld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dea.co.tz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hyperlink" Target="mailto:info@idea.co.tz" TargetMode="External"/><Relationship Id="rId4" Type="http://schemas.openxmlformats.org/officeDocument/2006/relationships/hyperlink" Target="mailto:innocent.ephraim@idea.co.tz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"/>
          <p:cNvSpPr txBox="1"/>
          <p:nvPr/>
        </p:nvSpPr>
        <p:spPr>
          <a:xfrm>
            <a:off x="8625563" y="2339738"/>
            <a:ext cx="9585900" cy="33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2246C"/>
              </a:buClr>
              <a:buSzPts val="3400"/>
            </a:pPr>
            <a:r>
              <a:rPr lang="en-ZA" sz="5700" b="1" dirty="0">
                <a:solidFill>
                  <a:srgbClr val="02246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SADC Mobile Money Guidelines and the key success factors to </a:t>
            </a:r>
            <a:r>
              <a:rPr lang="en-ZA" sz="5700" b="1" dirty="0">
                <a:solidFill>
                  <a:srgbClr val="02246C"/>
                </a:solidFill>
                <a:latin typeface="Century Gothic"/>
                <a:sym typeface="Century Gothic"/>
              </a:rPr>
              <a:t>enhance the adoption</a:t>
            </a:r>
            <a:endParaRPr sz="5700" b="1" dirty="0">
              <a:solidFill>
                <a:srgbClr val="02246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8DE002-600E-B018-4F89-FA7C38016389}"/>
              </a:ext>
            </a:extLst>
          </p:cNvPr>
          <p:cNvGrpSpPr/>
          <p:nvPr/>
        </p:nvGrpSpPr>
        <p:grpSpPr>
          <a:xfrm>
            <a:off x="-228600" y="-2476500"/>
            <a:ext cx="6471900" cy="6797631"/>
            <a:chOff x="1346068" y="1393869"/>
            <a:chExt cx="6471900" cy="679763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EEF658C-21B4-0BDB-73A8-BF62FBD8B71B}"/>
                </a:ext>
              </a:extLst>
            </p:cNvPr>
            <p:cNvGrpSpPr/>
            <p:nvPr/>
          </p:nvGrpSpPr>
          <p:grpSpPr>
            <a:xfrm>
              <a:off x="1346068" y="1393869"/>
              <a:ext cx="6471900" cy="6797631"/>
              <a:chOff x="797170" y="991876"/>
              <a:chExt cx="4314600" cy="4531754"/>
            </a:xfrm>
          </p:grpSpPr>
          <p:pic>
            <p:nvPicPr>
              <p:cNvPr id="168" name="Google Shape;168;p1"/>
              <p:cNvPicPr preferRelativeResize="0"/>
              <p:nvPr/>
            </p:nvPicPr>
            <p:blipFill rotWithShape="1">
              <a:blip r:embed="rId3">
                <a:alphaModFix/>
              </a:blip>
              <a:srcRect r="2890" b="20315"/>
              <a:stretch/>
            </p:blipFill>
            <p:spPr>
              <a:xfrm>
                <a:off x="797170" y="991876"/>
                <a:ext cx="4314600" cy="45317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919A5B7-7F25-A850-9FF6-EBE4A7E799DF}"/>
                  </a:ext>
                </a:extLst>
              </p:cNvPr>
              <p:cNvSpPr/>
              <p:nvPr/>
            </p:nvSpPr>
            <p:spPr>
              <a:xfrm>
                <a:off x="2048256" y="3392424"/>
                <a:ext cx="1938528" cy="502920"/>
              </a:xfrm>
              <a:prstGeom prst="rect">
                <a:avLst/>
              </a:prstGeom>
              <a:solidFill>
                <a:srgbClr val="0C1C97"/>
              </a:solidFill>
              <a:ln>
                <a:solidFill>
                  <a:srgbClr val="0C1C9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000" b="1" dirty="0"/>
                  <a:t>Inclusion</a:t>
                </a:r>
                <a:endParaRPr lang="en-GB" sz="2700" b="1" dirty="0"/>
              </a:p>
            </p:txBody>
          </p: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441423-29A5-EB45-FBFE-BBF73F7BF357}"/>
                </a:ext>
              </a:extLst>
            </p:cNvPr>
            <p:cNvSpPr/>
            <p:nvPr/>
          </p:nvSpPr>
          <p:spPr>
            <a:xfrm>
              <a:off x="3352800" y="3467100"/>
              <a:ext cx="2907792" cy="990600"/>
            </a:xfrm>
            <a:prstGeom prst="rect">
              <a:avLst/>
            </a:prstGeom>
            <a:solidFill>
              <a:srgbClr val="0C1C97"/>
            </a:solidFill>
            <a:ln>
              <a:solidFill>
                <a:srgbClr val="0C1C9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 b="1" dirty="0"/>
            </a:p>
          </p:txBody>
        </p:sp>
      </p:grpSp>
      <p:pic>
        <p:nvPicPr>
          <p:cNvPr id="4" name="Google Shape;168;p1">
            <a:extLst>
              <a:ext uri="{FF2B5EF4-FFF2-40B4-BE49-F238E27FC236}">
                <a16:creationId xmlns:a16="http://schemas.microsoft.com/office/drawing/2014/main" id="{D553DCB4-556A-B065-E23E-9929720A35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8005" r="2890"/>
          <a:stretch/>
        </p:blipFill>
        <p:spPr>
          <a:xfrm>
            <a:off x="5908050" y="7734300"/>
            <a:ext cx="6471900" cy="18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07bd9086ed_0_286"/>
          <p:cNvSpPr txBox="1">
            <a:spLocks noGrp="1"/>
          </p:cNvSpPr>
          <p:nvPr>
            <p:ph type="title"/>
          </p:nvPr>
        </p:nvSpPr>
        <p:spPr>
          <a:xfrm>
            <a:off x="2963700" y="392400"/>
            <a:ext cx="12230100" cy="96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2246C"/>
              </a:buClr>
              <a:buSzPts val="2400"/>
            </a:pPr>
            <a:r>
              <a:rPr lang="en-ZA">
                <a:solidFill>
                  <a:srgbClr val="171796"/>
                </a:solidFill>
              </a:rPr>
              <a:t>Diving into the mobile money payment ecosystem</a:t>
            </a:r>
            <a:endParaRPr>
              <a:solidFill>
                <a:srgbClr val="171796"/>
              </a:solidFill>
            </a:endParaRPr>
          </a:p>
        </p:txBody>
      </p:sp>
      <p:sp>
        <p:nvSpPr>
          <p:cNvPr id="284" name="Google Shape;284;g307bd9086ed_0_286"/>
          <p:cNvSpPr txBox="1"/>
          <p:nvPr/>
        </p:nvSpPr>
        <p:spPr>
          <a:xfrm>
            <a:off x="2862075" y="8247900"/>
            <a:ext cx="12230100" cy="67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pPr algn="just">
              <a:lnSpc>
                <a:spcPct val="150000"/>
              </a:lnSpc>
              <a:spcAft>
                <a:spcPts val="1200"/>
              </a:spcAft>
              <a:buClr>
                <a:srgbClr val="000000"/>
              </a:buClr>
              <a:buSzPts val="700"/>
            </a:pPr>
            <a:endParaRPr sz="10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85" name="Google Shape;285;g307bd9086ed_0_286"/>
          <p:cNvGrpSpPr/>
          <p:nvPr/>
        </p:nvGrpSpPr>
        <p:grpSpPr>
          <a:xfrm>
            <a:off x="1263713" y="2262825"/>
            <a:ext cx="15760557" cy="6419772"/>
            <a:chOff x="1100875" y="1823025"/>
            <a:chExt cx="10507038" cy="4279848"/>
          </a:xfrm>
        </p:grpSpPr>
        <p:sp>
          <p:nvSpPr>
            <p:cNvPr id="286" name="Google Shape;286;g307bd9086ed_0_286"/>
            <p:cNvSpPr/>
            <p:nvPr/>
          </p:nvSpPr>
          <p:spPr>
            <a:xfrm>
              <a:off x="8962513" y="2025172"/>
              <a:ext cx="2645400" cy="3848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000"/>
              </a:pPr>
              <a:r>
                <a:rPr lang="en-ZA" sz="15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Other Entities and Services</a:t>
              </a:r>
              <a:endParaRPr sz="2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7" name="Google Shape;287;g307bd9086ed_0_286"/>
            <p:cNvSpPr/>
            <p:nvPr/>
          </p:nvSpPr>
          <p:spPr>
            <a:xfrm>
              <a:off x="2800060" y="2025172"/>
              <a:ext cx="1264500" cy="3848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1000"/>
              </a:pPr>
              <a:r>
                <a:rPr lang="en-ZA" sz="15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Digital Financial Services Providers (DFSPs)</a:t>
              </a:r>
              <a:endParaRPr sz="2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88" name="Google Shape;288;g307bd9086ed_0_286"/>
            <p:cNvSpPr/>
            <p:nvPr/>
          </p:nvSpPr>
          <p:spPr>
            <a:xfrm>
              <a:off x="1113890" y="2025172"/>
              <a:ext cx="1264500" cy="3848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289" name="Google Shape;289;g307bd9086ed_0_286"/>
            <p:cNvGrpSpPr/>
            <p:nvPr/>
          </p:nvGrpSpPr>
          <p:grpSpPr>
            <a:xfrm>
              <a:off x="1213466" y="2107976"/>
              <a:ext cx="1057205" cy="3672299"/>
              <a:chOff x="676877" y="1835087"/>
              <a:chExt cx="981165" cy="3897165"/>
            </a:xfrm>
          </p:grpSpPr>
          <p:sp>
            <p:nvSpPr>
              <p:cNvPr id="290" name="Google Shape;290;g307bd9086ed_0_286"/>
              <p:cNvSpPr/>
              <p:nvPr/>
            </p:nvSpPr>
            <p:spPr>
              <a:xfrm>
                <a:off x="676877" y="1835087"/>
                <a:ext cx="970500" cy="4956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lnSpc>
                    <a:spcPct val="80000"/>
                  </a:lnSpc>
                  <a:buClr>
                    <a:srgbClr val="000000"/>
                  </a:buClr>
                  <a:buSzPts val="1000"/>
                </a:pPr>
                <a:r>
                  <a:rPr lang="en-ZA" sz="1500" b="1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Agents and Aggregators</a:t>
                </a:r>
                <a:endParaRPr sz="2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1" name="Google Shape;291;g307bd9086ed_0_286"/>
              <p:cNvSpPr/>
              <p:nvPr/>
            </p:nvSpPr>
            <p:spPr>
              <a:xfrm>
                <a:off x="678654" y="2389489"/>
                <a:ext cx="970500" cy="4956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000"/>
                </a:pPr>
                <a:r>
                  <a:rPr lang="en-ZA" sz="1500" b="1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Large Businesses</a:t>
                </a:r>
                <a:endParaRPr sz="2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2" name="Google Shape;292;g307bd9086ed_0_286"/>
              <p:cNvSpPr/>
              <p:nvPr/>
            </p:nvSpPr>
            <p:spPr>
              <a:xfrm>
                <a:off x="680432" y="2956416"/>
                <a:ext cx="970500" cy="4956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000"/>
                </a:pPr>
                <a:r>
                  <a:rPr lang="en-ZA" sz="1500" b="1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Consumers</a:t>
                </a:r>
                <a:endParaRPr sz="2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3" name="Google Shape;293;g307bd9086ed_0_286"/>
              <p:cNvSpPr/>
              <p:nvPr/>
            </p:nvSpPr>
            <p:spPr>
              <a:xfrm>
                <a:off x="682209" y="3523344"/>
                <a:ext cx="970500" cy="4956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lnSpc>
                    <a:spcPct val="80000"/>
                  </a:lnSpc>
                  <a:buClr>
                    <a:srgbClr val="000000"/>
                  </a:buClr>
                  <a:buSzPts val="1000"/>
                </a:pPr>
                <a:r>
                  <a:rPr lang="en-ZA" sz="1500" b="1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Billers </a:t>
                </a:r>
                <a:endParaRPr sz="2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4" name="Google Shape;294;g307bd9086ed_0_286"/>
              <p:cNvSpPr/>
              <p:nvPr/>
            </p:nvSpPr>
            <p:spPr>
              <a:xfrm>
                <a:off x="683987" y="4090271"/>
                <a:ext cx="970500" cy="4956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000"/>
                </a:pPr>
                <a:r>
                  <a:rPr lang="en-ZA" sz="1500" b="1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Merchants</a:t>
                </a:r>
                <a:endParaRPr sz="2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5" name="Google Shape;295;g307bd9086ed_0_286"/>
              <p:cNvSpPr/>
              <p:nvPr/>
            </p:nvSpPr>
            <p:spPr>
              <a:xfrm>
                <a:off x="685764" y="4657199"/>
                <a:ext cx="970500" cy="4956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000"/>
                </a:pPr>
                <a:r>
                  <a:rPr lang="en-ZA" sz="1500" b="1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SME’s</a:t>
                </a:r>
                <a:endParaRPr sz="2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296" name="Google Shape;296;g307bd9086ed_0_286"/>
              <p:cNvSpPr/>
              <p:nvPr/>
            </p:nvSpPr>
            <p:spPr>
              <a:xfrm>
                <a:off x="687542" y="5236652"/>
                <a:ext cx="970500" cy="495600"/>
              </a:xfrm>
              <a:prstGeom prst="roundRect">
                <a:avLst>
                  <a:gd name="adj" fmla="val 1666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lnSpc>
                    <a:spcPct val="80000"/>
                  </a:lnSpc>
                  <a:buClr>
                    <a:srgbClr val="000000"/>
                  </a:buClr>
                  <a:buSzPts val="1000"/>
                </a:pPr>
                <a:r>
                  <a:rPr lang="en-ZA" sz="1500" b="1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Government Agencies</a:t>
                </a:r>
                <a:endParaRPr sz="2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  <p:sp>
          <p:nvSpPr>
            <p:cNvPr id="297" name="Google Shape;297;g307bd9086ed_0_286"/>
            <p:cNvSpPr/>
            <p:nvPr/>
          </p:nvSpPr>
          <p:spPr>
            <a:xfrm>
              <a:off x="2884135" y="2714998"/>
              <a:ext cx="1045800" cy="1234800"/>
            </a:xfrm>
            <a:prstGeom prst="roundRect">
              <a:avLst>
                <a:gd name="adj" fmla="val 767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lnSpc>
                  <a:spcPct val="80000"/>
                </a:lnSpc>
                <a:buClr>
                  <a:srgbClr val="000000"/>
                </a:buClr>
                <a:buSzPts val="1000"/>
              </a:pPr>
              <a:r>
                <a:rPr lang="en-ZA" sz="15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e-money Issuers</a:t>
              </a:r>
              <a:endParaRPr sz="2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lnSpc>
                  <a:spcPct val="80000"/>
                </a:lnSpc>
                <a:buClr>
                  <a:srgbClr val="000000"/>
                </a:buClr>
                <a:buSzPts val="1000"/>
              </a:pPr>
              <a:endParaRPr sz="15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lnSpc>
                  <a:spcPct val="80000"/>
                </a:lnSpc>
                <a:buClr>
                  <a:srgbClr val="000000"/>
                </a:buClr>
                <a:buSzPts val="1000"/>
              </a:pPr>
              <a:endParaRPr sz="15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lnSpc>
                  <a:spcPct val="80000"/>
                </a:lnSpc>
                <a:buClr>
                  <a:srgbClr val="000000"/>
                </a:buClr>
                <a:buSzPts val="1000"/>
              </a:pPr>
              <a:endParaRPr sz="15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lnSpc>
                  <a:spcPct val="80000"/>
                </a:lnSpc>
                <a:buClr>
                  <a:srgbClr val="000000"/>
                </a:buClr>
                <a:buSzPts val="1400"/>
              </a:pPr>
              <a:endPara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8" name="Google Shape;298;g307bd9086ed_0_286"/>
            <p:cNvSpPr/>
            <p:nvPr/>
          </p:nvSpPr>
          <p:spPr>
            <a:xfrm rot="5400000">
              <a:off x="3578262" y="3751483"/>
              <a:ext cx="1234800" cy="28110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99" name="Google Shape;299;g307bd9086ed_0_286"/>
            <p:cNvSpPr/>
            <p:nvPr/>
          </p:nvSpPr>
          <p:spPr>
            <a:xfrm rot="5400000">
              <a:off x="1889375" y="3704953"/>
              <a:ext cx="1234800" cy="28110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0" name="Google Shape;300;g307bd9086ed_0_286"/>
            <p:cNvSpPr/>
            <p:nvPr/>
          </p:nvSpPr>
          <p:spPr>
            <a:xfrm rot="-5400000">
              <a:off x="8219044" y="3862448"/>
              <a:ext cx="1234800" cy="2520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endParaRPr sz="27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1" name="Google Shape;301;g307bd9086ed_0_286"/>
            <p:cNvSpPr/>
            <p:nvPr/>
          </p:nvSpPr>
          <p:spPr>
            <a:xfrm>
              <a:off x="9143200" y="3865425"/>
              <a:ext cx="2382900" cy="1848300"/>
            </a:xfrm>
            <a:prstGeom prst="roundRect">
              <a:avLst>
                <a:gd name="adj" fmla="val 638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pPr>
                <a:lnSpc>
                  <a:spcPct val="80000"/>
                </a:lnSpc>
                <a:buClr>
                  <a:srgbClr val="000000"/>
                </a:buClr>
                <a:buSzPts val="1000"/>
              </a:pPr>
              <a:r>
                <a:rPr lang="en-ZA" sz="1500" b="1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Other Entities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257169" indent="-257169">
                <a:spcBef>
                  <a:spcPts val="450"/>
                </a:spcBef>
                <a:buClr>
                  <a:srgbClr val="000000"/>
                </a:buClr>
                <a:buSzPts val="900"/>
                <a:buFont typeface="Helvetica Neue"/>
                <a:buChar char="•"/>
              </a:pPr>
              <a:r>
                <a:rPr lang="en-ZA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Third Parties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257169" indent="-257169">
                <a:spcBef>
                  <a:spcPts val="450"/>
                </a:spcBef>
                <a:buClr>
                  <a:srgbClr val="000000"/>
                </a:buClr>
                <a:buSzPts val="900"/>
                <a:buFont typeface="Helvetica Neue"/>
                <a:buChar char="•"/>
              </a:pPr>
              <a:r>
                <a:rPr lang="en-ZA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Processors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257169" indent="-257169">
                <a:spcBef>
                  <a:spcPts val="450"/>
                </a:spcBef>
                <a:buClr>
                  <a:srgbClr val="000000"/>
                </a:buClr>
                <a:buSzPts val="900"/>
                <a:buFont typeface="Helvetica Neue"/>
                <a:buChar char="•"/>
              </a:pPr>
              <a:r>
                <a:rPr lang="en-ZA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Payment Service Providers (PSPs)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257169" indent="-257169">
                <a:spcBef>
                  <a:spcPts val="450"/>
                </a:spcBef>
                <a:buClr>
                  <a:srgbClr val="000000"/>
                </a:buClr>
                <a:buSzPts val="900"/>
                <a:buFont typeface="Helvetica Neue"/>
                <a:buChar char="•"/>
              </a:pPr>
              <a:r>
                <a:rPr lang="en-ZA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Providers of Future Overlay Services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257169" indent="-257169">
                <a:spcBef>
                  <a:spcPts val="450"/>
                </a:spcBef>
                <a:buClr>
                  <a:srgbClr val="000000"/>
                </a:buClr>
                <a:buSzPts val="900"/>
                <a:buFont typeface="Helvetica Neue"/>
                <a:buChar char="•"/>
              </a:pPr>
              <a:r>
                <a:rPr lang="en-ZA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Other Domestic Payments Networks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257169" indent="-257169">
                <a:spcBef>
                  <a:spcPts val="450"/>
                </a:spcBef>
                <a:buClr>
                  <a:srgbClr val="000000"/>
                </a:buClr>
                <a:buSzPts val="900"/>
                <a:buFont typeface="Helvetica Neue"/>
                <a:buChar char="•"/>
              </a:pPr>
              <a:r>
                <a:rPr lang="en-ZA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Cross-border Payments Networks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2" name="Google Shape;302;g307bd9086ed_0_286"/>
            <p:cNvSpPr/>
            <p:nvPr/>
          </p:nvSpPr>
          <p:spPr>
            <a:xfrm>
              <a:off x="9132650" y="2408775"/>
              <a:ext cx="2382900" cy="1333800"/>
            </a:xfrm>
            <a:prstGeom prst="roundRect">
              <a:avLst>
                <a:gd name="adj" fmla="val 638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pPr>
                <a:buClr>
                  <a:srgbClr val="000000"/>
                </a:buClr>
                <a:buSzPts val="1000"/>
              </a:pPr>
              <a:r>
                <a:rPr lang="en-ZA" sz="1500" b="1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Government Services and Platforms: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257169" indent="-257169">
                <a:spcBef>
                  <a:spcPts val="450"/>
                </a:spcBef>
                <a:buClr>
                  <a:srgbClr val="000000"/>
                </a:buClr>
                <a:buSzPts val="900"/>
                <a:buFont typeface="Helvetica Neue"/>
                <a:buChar char="•"/>
              </a:pPr>
              <a:r>
                <a:rPr lang="en-ZA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Central Banks Inter-bank Settlement Service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257169" indent="-257169">
                <a:spcBef>
                  <a:spcPts val="450"/>
                </a:spcBef>
                <a:buClr>
                  <a:srgbClr val="000000"/>
                </a:buClr>
                <a:buSzPts val="900"/>
                <a:buFont typeface="Helvetica Neue"/>
                <a:buChar char="•"/>
              </a:pPr>
              <a:r>
                <a:rPr lang="en-ZA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National Identity Database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257169" indent="-257169">
                <a:spcBef>
                  <a:spcPts val="450"/>
                </a:spcBef>
                <a:buClr>
                  <a:srgbClr val="000000"/>
                </a:buClr>
                <a:buSzPts val="900"/>
                <a:buFont typeface="Helvetica Neue"/>
                <a:buChar char="•"/>
              </a:pPr>
              <a:r>
                <a:rPr lang="en-ZA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Financial Services Registry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257169" indent="-257169">
                <a:spcBef>
                  <a:spcPts val="450"/>
                </a:spcBef>
                <a:buClr>
                  <a:srgbClr val="000000"/>
                </a:buClr>
                <a:buSzPts val="900"/>
                <a:buFont typeface="Helvetica Neue"/>
                <a:buChar char="•"/>
              </a:pPr>
              <a:r>
                <a:rPr lang="en-ZA" sz="15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Government Payments Gateway</a:t>
              </a:r>
              <a:endParaRPr sz="15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3" name="Google Shape;303;g307bd9086ed_0_286"/>
            <p:cNvSpPr/>
            <p:nvPr/>
          </p:nvSpPr>
          <p:spPr>
            <a:xfrm>
              <a:off x="2971470" y="3368339"/>
              <a:ext cx="855900" cy="463800"/>
            </a:xfrm>
            <a:prstGeom prst="roundRect">
              <a:avLst>
                <a:gd name="adj" fmla="val 12336"/>
              </a:avLst>
            </a:prstGeom>
            <a:solidFill>
              <a:srgbClr val="B8D3DD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000"/>
              </a:pPr>
              <a:r>
                <a:rPr lang="en-ZA" sz="1500" b="1">
                  <a:solidFill>
                    <a:srgbClr val="37627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Wallet Systems</a:t>
              </a:r>
              <a:endParaRPr sz="2100">
                <a:solidFill>
                  <a:srgbClr val="37627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4" name="Google Shape;304;g307bd9086ed_0_286"/>
            <p:cNvSpPr/>
            <p:nvPr/>
          </p:nvSpPr>
          <p:spPr>
            <a:xfrm>
              <a:off x="2885125" y="4191782"/>
              <a:ext cx="1045800" cy="1478100"/>
            </a:xfrm>
            <a:prstGeom prst="roundRect">
              <a:avLst>
                <a:gd name="adj" fmla="val 7674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lnSpc>
                  <a:spcPct val="80000"/>
                </a:lnSpc>
                <a:buClr>
                  <a:srgbClr val="000000"/>
                </a:buClr>
                <a:buSzPts val="1000"/>
              </a:pPr>
              <a:r>
                <a:rPr lang="en-ZA" sz="15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Banks</a:t>
              </a:r>
              <a:endParaRPr sz="2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5" name="Google Shape;305;g307bd9086ed_0_286"/>
            <p:cNvSpPr/>
            <p:nvPr/>
          </p:nvSpPr>
          <p:spPr>
            <a:xfrm>
              <a:off x="2972461" y="5108390"/>
              <a:ext cx="855900" cy="463800"/>
            </a:xfrm>
            <a:prstGeom prst="roundRect">
              <a:avLst>
                <a:gd name="adj" fmla="val 12336"/>
              </a:avLst>
            </a:prstGeom>
            <a:solidFill>
              <a:srgbClr val="B8D3DD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000"/>
              </a:pPr>
              <a:r>
                <a:rPr lang="en-ZA" sz="1500" b="1">
                  <a:solidFill>
                    <a:srgbClr val="37627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DDA Systems</a:t>
              </a:r>
              <a:endParaRPr sz="2100">
                <a:solidFill>
                  <a:srgbClr val="37627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6" name="Google Shape;306;g307bd9086ed_0_286"/>
            <p:cNvSpPr/>
            <p:nvPr/>
          </p:nvSpPr>
          <p:spPr>
            <a:xfrm>
              <a:off x="1110585" y="1823025"/>
              <a:ext cx="2954100" cy="1752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000"/>
              </a:pPr>
              <a:r>
                <a:rPr lang="en-ZA" sz="15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Banks/Financial services regulator</a:t>
              </a:r>
              <a:endParaRPr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7" name="Google Shape;307;g307bd9086ed_0_286"/>
            <p:cNvSpPr/>
            <p:nvPr/>
          </p:nvSpPr>
          <p:spPr>
            <a:xfrm>
              <a:off x="1100875" y="5893473"/>
              <a:ext cx="2954100" cy="2094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000"/>
              </a:pPr>
              <a:r>
                <a:rPr lang="en-ZA" sz="1500" b="1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Telecommunications regulator</a:t>
              </a:r>
              <a:endParaRPr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08" name="Google Shape;308;g307bd9086ed_0_286"/>
            <p:cNvSpPr/>
            <p:nvPr/>
          </p:nvSpPr>
          <p:spPr>
            <a:xfrm>
              <a:off x="2984581" y="4332813"/>
              <a:ext cx="855900" cy="345600"/>
            </a:xfrm>
            <a:prstGeom prst="roundRect">
              <a:avLst>
                <a:gd name="adj" fmla="val 12336"/>
              </a:avLst>
            </a:prstGeom>
            <a:solidFill>
              <a:srgbClr val="B8D3DD"/>
            </a:solidFill>
            <a:ln>
              <a:noFill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000"/>
              </a:pPr>
              <a:r>
                <a:rPr lang="en-ZA" sz="1500" b="1">
                  <a:solidFill>
                    <a:srgbClr val="37627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Trust accounts</a:t>
              </a:r>
              <a:endParaRPr sz="2100">
                <a:solidFill>
                  <a:srgbClr val="37627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g307bd9086ed_0_286"/>
            <p:cNvGrpSpPr/>
            <p:nvPr/>
          </p:nvGrpSpPr>
          <p:grpSpPr>
            <a:xfrm>
              <a:off x="4446586" y="2679438"/>
              <a:ext cx="4128947" cy="2753683"/>
              <a:chOff x="3777471" y="2450968"/>
              <a:chExt cx="4521900" cy="2922300"/>
            </a:xfrm>
          </p:grpSpPr>
          <p:sp>
            <p:nvSpPr>
              <p:cNvPr id="310" name="Google Shape;310;g307bd9086ed_0_286"/>
              <p:cNvSpPr/>
              <p:nvPr/>
            </p:nvSpPr>
            <p:spPr>
              <a:xfrm>
                <a:off x="3777471" y="2450968"/>
                <a:ext cx="4521900" cy="2922300"/>
              </a:xfrm>
              <a:prstGeom prst="rect">
                <a:avLst/>
              </a:prstGeom>
              <a:solidFill>
                <a:srgbClr val="171796"/>
              </a:solidFill>
              <a:ln>
                <a:noFill/>
              </a:ln>
            </p:spPr>
            <p:txBody>
              <a:bodyPr spcFirstLastPara="1" wrap="square" lIns="137138" tIns="68550" rIns="137138" bIns="6855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r>
                  <a:rPr lang="en-ZA" sz="2700" b="1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Real-Time Payment System (RTPS)</a:t>
                </a:r>
                <a:endParaRPr sz="21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grpSp>
            <p:nvGrpSpPr>
              <p:cNvPr id="311" name="Google Shape;311;g307bd9086ed_0_286"/>
              <p:cNvGrpSpPr/>
              <p:nvPr/>
            </p:nvGrpSpPr>
            <p:grpSpPr>
              <a:xfrm>
                <a:off x="4123289" y="3170635"/>
                <a:ext cx="3871020" cy="1916442"/>
                <a:chOff x="4629715" y="2785816"/>
                <a:chExt cx="2857685" cy="1916442"/>
              </a:xfrm>
            </p:grpSpPr>
            <p:sp>
              <p:nvSpPr>
                <p:cNvPr id="312" name="Google Shape;312;g307bd9086ed_0_286"/>
                <p:cNvSpPr/>
                <p:nvPr/>
              </p:nvSpPr>
              <p:spPr>
                <a:xfrm>
                  <a:off x="4629715" y="2785816"/>
                  <a:ext cx="1391400" cy="495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393AA"/>
                </a:solidFill>
                <a:ln>
                  <a:noFill/>
                </a:ln>
              </p:spPr>
              <p:txBody>
                <a:bodyPr spcFirstLastPara="1" wrap="square" lIns="137138" tIns="68550" rIns="137138" bIns="6855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000"/>
                  </a:pPr>
                  <a:r>
                    <a:rPr lang="en-ZA" sz="1500" b="1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Switch</a:t>
                  </a:r>
                  <a:endParaRPr sz="21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13" name="Google Shape;313;g307bd9086ed_0_286"/>
                <p:cNvSpPr/>
                <p:nvPr/>
              </p:nvSpPr>
              <p:spPr>
                <a:xfrm>
                  <a:off x="6096000" y="2785816"/>
                  <a:ext cx="1391400" cy="495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393AA"/>
                </a:solidFill>
                <a:ln>
                  <a:noFill/>
                </a:ln>
              </p:spPr>
              <p:txBody>
                <a:bodyPr spcFirstLastPara="1" wrap="square" lIns="137138" tIns="68550" rIns="137138" bIns="6855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000"/>
                  </a:pPr>
                  <a:r>
                    <a:rPr lang="en-ZA" sz="1500" b="1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Directory</a:t>
                  </a:r>
                  <a:endParaRPr sz="21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14" name="Google Shape;314;g307bd9086ed_0_286"/>
                <p:cNvSpPr/>
                <p:nvPr/>
              </p:nvSpPr>
              <p:spPr>
                <a:xfrm>
                  <a:off x="4629715" y="3344067"/>
                  <a:ext cx="1391400" cy="495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393AA"/>
                </a:solidFill>
                <a:ln>
                  <a:noFill/>
                </a:ln>
              </p:spPr>
              <p:txBody>
                <a:bodyPr spcFirstLastPara="1" wrap="square" lIns="137138" tIns="68550" rIns="137138" bIns="6855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000"/>
                  </a:pPr>
                  <a:r>
                    <a:rPr lang="en-ZA" sz="1500" b="1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Settlement</a:t>
                  </a:r>
                  <a:endParaRPr sz="21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15" name="Google Shape;315;g307bd9086ed_0_286"/>
                <p:cNvSpPr/>
                <p:nvPr/>
              </p:nvSpPr>
              <p:spPr>
                <a:xfrm>
                  <a:off x="6096000" y="3344067"/>
                  <a:ext cx="1391400" cy="495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393AA"/>
                </a:solidFill>
                <a:ln>
                  <a:noFill/>
                </a:ln>
              </p:spPr>
              <p:txBody>
                <a:bodyPr spcFirstLastPara="1" wrap="square" lIns="137138" tIns="68550" rIns="137138" bIns="6855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000"/>
                  </a:pPr>
                  <a:r>
                    <a:rPr lang="en-ZA" sz="1500" b="1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Fraud Utility</a:t>
                  </a:r>
                  <a:endParaRPr sz="21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16" name="Google Shape;316;g307bd9086ed_0_286"/>
                <p:cNvSpPr/>
                <p:nvPr/>
              </p:nvSpPr>
              <p:spPr>
                <a:xfrm>
                  <a:off x="4629715" y="4206658"/>
                  <a:ext cx="1391400" cy="495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393AA"/>
                </a:solidFill>
                <a:ln>
                  <a:noFill/>
                </a:ln>
              </p:spPr>
              <p:txBody>
                <a:bodyPr spcFirstLastPara="1" wrap="square" lIns="137138" tIns="68550" rIns="137138" bIns="6855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000"/>
                  </a:pPr>
                  <a:r>
                    <a:rPr lang="en-ZA" sz="1500" b="1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Scheme Operating Rules</a:t>
                  </a:r>
                  <a:endParaRPr sz="21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317" name="Google Shape;317;g307bd9086ed_0_286"/>
                <p:cNvSpPr/>
                <p:nvPr/>
              </p:nvSpPr>
              <p:spPr>
                <a:xfrm>
                  <a:off x="6096000" y="4206658"/>
                  <a:ext cx="1391400" cy="4956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5393AA"/>
                </a:solidFill>
                <a:ln>
                  <a:noFill/>
                </a:ln>
              </p:spPr>
              <p:txBody>
                <a:bodyPr spcFirstLastPara="1" wrap="square" lIns="137138" tIns="68550" rIns="137138" bIns="6855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1000"/>
                  </a:pPr>
                  <a:r>
                    <a:rPr lang="en-ZA" sz="1500" b="1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DFSP Advisory Group(s)</a:t>
                  </a:r>
                  <a:endParaRPr sz="21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sp>
            <p:nvSpPr>
              <p:cNvPr id="318" name="Google Shape;318;g307bd9086ed_0_286"/>
              <p:cNvSpPr/>
              <p:nvPr/>
            </p:nvSpPr>
            <p:spPr>
              <a:xfrm>
                <a:off x="4006392" y="4490751"/>
                <a:ext cx="4110000" cy="699300"/>
              </a:xfrm>
              <a:prstGeom prst="roundRect">
                <a:avLst>
                  <a:gd name="adj" fmla="val 5453"/>
                </a:avLst>
              </a:prstGeom>
              <a:noFill/>
              <a:ln w="19050" cap="flat" cmpd="sng">
                <a:solidFill>
                  <a:schemeClr val="accent3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800"/>
                </a:pPr>
                <a:endParaRPr sz="2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319" name="Google Shape;319;g307bd9086ed_0_286"/>
              <p:cNvSpPr/>
              <p:nvPr/>
            </p:nvSpPr>
            <p:spPr>
              <a:xfrm>
                <a:off x="4006392" y="3054280"/>
                <a:ext cx="4110000" cy="1260900"/>
              </a:xfrm>
              <a:prstGeom prst="roundRect">
                <a:avLst>
                  <a:gd name="adj" fmla="val 5453"/>
                </a:avLst>
              </a:prstGeom>
              <a:noFill/>
              <a:ln w="19050" cap="flat" cmpd="sng">
                <a:solidFill>
                  <a:schemeClr val="accent3"/>
                </a:solidFill>
                <a:prstDash val="dot"/>
                <a:round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SzPts val="1800"/>
                </a:pPr>
                <a:endParaRPr sz="27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457B23-898B-18C4-E70D-7AD5FF7F7BCD}"/>
              </a:ext>
            </a:extLst>
          </p:cNvPr>
          <p:cNvSpPr txBox="1"/>
          <p:nvPr/>
        </p:nvSpPr>
        <p:spPr>
          <a:xfrm>
            <a:off x="12057873" y="9236497"/>
            <a:ext cx="49712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Tanzania Instant Payment Systems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07bd9086ed_1_3"/>
          <p:cNvSpPr txBox="1">
            <a:spLocks noGrp="1"/>
          </p:cNvSpPr>
          <p:nvPr>
            <p:ph type="title"/>
          </p:nvPr>
        </p:nvSpPr>
        <p:spPr>
          <a:xfrm>
            <a:off x="1662768" y="2683076"/>
            <a:ext cx="7255800" cy="3154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rmAutofit/>
          </a:bodyPr>
          <a:lstStyle/>
          <a:p>
            <a:pPr>
              <a:buClr>
                <a:srgbClr val="171796"/>
              </a:buClr>
              <a:buSzPts val="4500"/>
            </a:pPr>
            <a:r>
              <a:rPr lang="en-ZA" sz="6750">
                <a:solidFill>
                  <a:srgbClr val="171796"/>
                </a:solidFill>
              </a:rPr>
              <a:t>National Payment stack</a:t>
            </a:r>
            <a:endParaRPr sz="6750">
              <a:solidFill>
                <a:srgbClr val="171796"/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55CE91AB-367D-4CE4-7BFF-97C86DAC0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85467"/>
            <a:ext cx="3535639" cy="1933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07bd9086ed_0_502"/>
          <p:cNvSpPr txBox="1">
            <a:spLocks noGrp="1"/>
          </p:cNvSpPr>
          <p:nvPr>
            <p:ph type="title"/>
          </p:nvPr>
        </p:nvSpPr>
        <p:spPr>
          <a:xfrm>
            <a:off x="2963700" y="392400"/>
            <a:ext cx="12230100" cy="96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2246C"/>
              </a:buClr>
              <a:buSzPts val="2400"/>
            </a:pPr>
            <a:r>
              <a:rPr lang="en-ZA">
                <a:solidFill>
                  <a:srgbClr val="171796"/>
                </a:solidFill>
              </a:rPr>
              <a:t>Diving into the mobile money payment ecosystem</a:t>
            </a:r>
            <a:endParaRPr>
              <a:solidFill>
                <a:srgbClr val="171796"/>
              </a:solidFill>
            </a:endParaRPr>
          </a:p>
        </p:txBody>
      </p:sp>
      <p:grpSp>
        <p:nvGrpSpPr>
          <p:cNvPr id="330" name="Google Shape;330;g307bd9086ed_0_502"/>
          <p:cNvGrpSpPr/>
          <p:nvPr/>
        </p:nvGrpSpPr>
        <p:grpSpPr>
          <a:xfrm rot="10800000">
            <a:off x="1222046" y="6473248"/>
            <a:ext cx="4243611" cy="1197605"/>
            <a:chOff x="0" y="-47625"/>
            <a:chExt cx="1239300" cy="362482"/>
          </a:xfrm>
        </p:grpSpPr>
        <p:sp>
          <p:nvSpPr>
            <p:cNvPr id="331" name="Google Shape;331;g307bd9086ed_0_502"/>
            <p:cNvSpPr/>
            <p:nvPr/>
          </p:nvSpPr>
          <p:spPr>
            <a:xfrm>
              <a:off x="0" y="0"/>
              <a:ext cx="1239249" cy="314857"/>
            </a:xfrm>
            <a:custGeom>
              <a:avLst/>
              <a:gdLst/>
              <a:ahLst/>
              <a:cxnLst/>
              <a:rect l="l" t="t" r="r" b="b"/>
              <a:pathLst>
                <a:path w="1239249" h="314857" extrusionOk="0">
                  <a:moveTo>
                    <a:pt x="15127" y="0"/>
                  </a:moveTo>
                  <a:lnTo>
                    <a:pt x="1224122" y="0"/>
                  </a:lnTo>
                  <a:cubicBezTo>
                    <a:pt x="1228134" y="0"/>
                    <a:pt x="1231982" y="1594"/>
                    <a:pt x="1234819" y="4431"/>
                  </a:cubicBezTo>
                  <a:cubicBezTo>
                    <a:pt x="1237656" y="7268"/>
                    <a:pt x="1239249" y="11115"/>
                    <a:pt x="1239249" y="15127"/>
                  </a:cubicBezTo>
                  <a:lnTo>
                    <a:pt x="1239249" y="299730"/>
                  </a:lnTo>
                  <a:cubicBezTo>
                    <a:pt x="1239249" y="308084"/>
                    <a:pt x="1232477" y="314857"/>
                    <a:pt x="1224122" y="314857"/>
                  </a:cubicBezTo>
                  <a:lnTo>
                    <a:pt x="15127" y="314857"/>
                  </a:lnTo>
                  <a:cubicBezTo>
                    <a:pt x="6773" y="314857"/>
                    <a:pt x="0" y="308084"/>
                    <a:pt x="0" y="299730"/>
                  </a:cubicBezTo>
                  <a:lnTo>
                    <a:pt x="0" y="15127"/>
                  </a:lnTo>
                  <a:cubicBezTo>
                    <a:pt x="0" y="6773"/>
                    <a:pt x="6773" y="0"/>
                    <a:pt x="151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32" name="Google Shape;332;g307bd9086ed_0_502"/>
            <p:cNvSpPr txBox="1"/>
            <p:nvPr/>
          </p:nvSpPr>
          <p:spPr>
            <a:xfrm>
              <a:off x="0" y="-47625"/>
              <a:ext cx="1239300" cy="36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50813" tIns="50813" rIns="50813" bIns="50813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g307bd9086ed_0_502"/>
          <p:cNvSpPr/>
          <p:nvPr/>
        </p:nvSpPr>
        <p:spPr>
          <a:xfrm rot="10800000">
            <a:off x="6135696" y="4180544"/>
            <a:ext cx="4242879" cy="1040210"/>
          </a:xfrm>
          <a:custGeom>
            <a:avLst/>
            <a:gdLst/>
            <a:ahLst/>
            <a:cxnLst/>
            <a:rect l="l" t="t" r="r" b="b"/>
            <a:pathLst>
              <a:path w="1239249" h="314857" extrusionOk="0">
                <a:moveTo>
                  <a:pt x="15127" y="0"/>
                </a:moveTo>
                <a:lnTo>
                  <a:pt x="1224122" y="0"/>
                </a:lnTo>
                <a:cubicBezTo>
                  <a:pt x="1228134" y="0"/>
                  <a:pt x="1231982" y="1594"/>
                  <a:pt x="1234819" y="4431"/>
                </a:cubicBezTo>
                <a:cubicBezTo>
                  <a:pt x="1237656" y="7268"/>
                  <a:pt x="1239249" y="11115"/>
                  <a:pt x="1239249" y="15127"/>
                </a:cubicBezTo>
                <a:lnTo>
                  <a:pt x="1239249" y="299730"/>
                </a:lnTo>
                <a:cubicBezTo>
                  <a:pt x="1239249" y="308084"/>
                  <a:pt x="1232477" y="314857"/>
                  <a:pt x="1224122" y="314857"/>
                </a:cubicBezTo>
                <a:lnTo>
                  <a:pt x="15127" y="314857"/>
                </a:lnTo>
                <a:cubicBezTo>
                  <a:pt x="6773" y="314857"/>
                  <a:pt x="0" y="308084"/>
                  <a:pt x="0" y="299730"/>
                </a:cubicBezTo>
                <a:lnTo>
                  <a:pt x="0" y="15127"/>
                </a:lnTo>
                <a:cubicBezTo>
                  <a:pt x="0" y="6773"/>
                  <a:pt x="6773" y="0"/>
                  <a:pt x="15127" y="0"/>
                </a:cubicBezTo>
                <a:close/>
              </a:path>
            </a:pathLst>
          </a:custGeom>
          <a:solidFill>
            <a:srgbClr val="1717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334" name="Google Shape;334;g307bd9086ed_0_502"/>
          <p:cNvSpPr/>
          <p:nvPr/>
        </p:nvSpPr>
        <p:spPr>
          <a:xfrm rot="10800000">
            <a:off x="4402746" y="6184569"/>
            <a:ext cx="1616268" cy="1616268"/>
          </a:xfrm>
          <a:custGeom>
            <a:avLst/>
            <a:gdLst/>
            <a:ahLst/>
            <a:cxnLst/>
            <a:rect l="l" t="t" r="r" b="b"/>
            <a:pathLst>
              <a:path w="782223" h="782223" extrusionOk="0">
                <a:moveTo>
                  <a:pt x="417210" y="10810"/>
                </a:moveTo>
                <a:lnTo>
                  <a:pt x="771412" y="365012"/>
                </a:lnTo>
                <a:cubicBezTo>
                  <a:pt x="778334" y="371934"/>
                  <a:pt x="782222" y="381322"/>
                  <a:pt x="782222" y="391111"/>
                </a:cubicBezTo>
                <a:cubicBezTo>
                  <a:pt x="782222" y="400900"/>
                  <a:pt x="778334" y="410288"/>
                  <a:pt x="771412" y="417210"/>
                </a:cubicBezTo>
                <a:lnTo>
                  <a:pt x="417210" y="771412"/>
                </a:lnTo>
                <a:cubicBezTo>
                  <a:pt x="410288" y="778334"/>
                  <a:pt x="400900" y="782222"/>
                  <a:pt x="391111" y="782222"/>
                </a:cubicBezTo>
                <a:cubicBezTo>
                  <a:pt x="381322" y="782222"/>
                  <a:pt x="371934" y="778334"/>
                  <a:pt x="365012" y="771412"/>
                </a:cubicBezTo>
                <a:lnTo>
                  <a:pt x="10810" y="417210"/>
                </a:lnTo>
                <a:cubicBezTo>
                  <a:pt x="3888" y="410288"/>
                  <a:pt x="0" y="400900"/>
                  <a:pt x="0" y="391111"/>
                </a:cubicBezTo>
                <a:cubicBezTo>
                  <a:pt x="0" y="381322"/>
                  <a:pt x="3888" y="371934"/>
                  <a:pt x="10810" y="365012"/>
                </a:cubicBezTo>
                <a:lnTo>
                  <a:pt x="365012" y="10810"/>
                </a:lnTo>
                <a:cubicBezTo>
                  <a:pt x="371934" y="3888"/>
                  <a:pt x="381322" y="0"/>
                  <a:pt x="391111" y="0"/>
                </a:cubicBezTo>
                <a:cubicBezTo>
                  <a:pt x="400900" y="0"/>
                  <a:pt x="410288" y="3888"/>
                  <a:pt x="417210" y="10810"/>
                </a:cubicBezTo>
                <a:close/>
              </a:path>
            </a:pathLst>
          </a:custGeom>
          <a:solidFill>
            <a:schemeClr val="lt1"/>
          </a:solidFill>
          <a:ln w="76200" cap="sq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335" name="Google Shape;335;g307bd9086ed_0_502"/>
          <p:cNvSpPr/>
          <p:nvPr/>
        </p:nvSpPr>
        <p:spPr>
          <a:xfrm rot="10800000">
            <a:off x="11134638" y="1887754"/>
            <a:ext cx="4094169" cy="1040210"/>
          </a:xfrm>
          <a:custGeom>
            <a:avLst/>
            <a:gdLst/>
            <a:ahLst/>
            <a:cxnLst/>
            <a:rect l="l" t="t" r="r" b="b"/>
            <a:pathLst>
              <a:path w="1239249" h="314857" extrusionOk="0">
                <a:moveTo>
                  <a:pt x="15127" y="0"/>
                </a:moveTo>
                <a:lnTo>
                  <a:pt x="1224122" y="0"/>
                </a:lnTo>
                <a:cubicBezTo>
                  <a:pt x="1228134" y="0"/>
                  <a:pt x="1231982" y="1594"/>
                  <a:pt x="1234819" y="4431"/>
                </a:cubicBezTo>
                <a:cubicBezTo>
                  <a:pt x="1237656" y="7268"/>
                  <a:pt x="1239249" y="11115"/>
                  <a:pt x="1239249" y="15127"/>
                </a:cubicBezTo>
                <a:lnTo>
                  <a:pt x="1239249" y="299730"/>
                </a:lnTo>
                <a:cubicBezTo>
                  <a:pt x="1239249" y="308084"/>
                  <a:pt x="1232477" y="314857"/>
                  <a:pt x="1224122" y="314857"/>
                </a:cubicBezTo>
                <a:lnTo>
                  <a:pt x="15127" y="314857"/>
                </a:lnTo>
                <a:cubicBezTo>
                  <a:pt x="6773" y="314857"/>
                  <a:pt x="0" y="308084"/>
                  <a:pt x="0" y="299730"/>
                </a:cubicBezTo>
                <a:lnTo>
                  <a:pt x="0" y="15127"/>
                </a:lnTo>
                <a:cubicBezTo>
                  <a:pt x="0" y="6773"/>
                  <a:pt x="6773" y="0"/>
                  <a:pt x="1512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>
              <a:solidFill>
                <a:schemeClr val="dk2"/>
              </a:solidFill>
            </a:endParaRPr>
          </a:p>
        </p:txBody>
      </p:sp>
      <p:grpSp>
        <p:nvGrpSpPr>
          <p:cNvPr id="336" name="Google Shape;336;g307bd9086ed_0_502"/>
          <p:cNvGrpSpPr/>
          <p:nvPr/>
        </p:nvGrpSpPr>
        <p:grpSpPr>
          <a:xfrm rot="10800000">
            <a:off x="9286188" y="3893199"/>
            <a:ext cx="1614861" cy="1614861"/>
            <a:chOff x="15289" y="15289"/>
            <a:chExt cx="782223" cy="782223"/>
          </a:xfrm>
        </p:grpSpPr>
        <p:sp>
          <p:nvSpPr>
            <p:cNvPr id="337" name="Google Shape;337;g307bd9086ed_0_502"/>
            <p:cNvSpPr/>
            <p:nvPr/>
          </p:nvSpPr>
          <p:spPr>
            <a:xfrm>
              <a:off x="15289" y="15289"/>
              <a:ext cx="782223" cy="782223"/>
            </a:xfrm>
            <a:custGeom>
              <a:avLst/>
              <a:gdLst/>
              <a:ahLst/>
              <a:cxnLst/>
              <a:rect l="l" t="t" r="r" b="b"/>
              <a:pathLst>
                <a:path w="782223" h="782223" extrusionOk="0">
                  <a:moveTo>
                    <a:pt x="417210" y="10810"/>
                  </a:moveTo>
                  <a:lnTo>
                    <a:pt x="771412" y="365012"/>
                  </a:lnTo>
                  <a:cubicBezTo>
                    <a:pt x="778334" y="371934"/>
                    <a:pt x="782222" y="381322"/>
                    <a:pt x="782222" y="391111"/>
                  </a:cubicBezTo>
                  <a:cubicBezTo>
                    <a:pt x="782222" y="400900"/>
                    <a:pt x="778334" y="410288"/>
                    <a:pt x="771412" y="417210"/>
                  </a:cubicBezTo>
                  <a:lnTo>
                    <a:pt x="417210" y="771412"/>
                  </a:lnTo>
                  <a:cubicBezTo>
                    <a:pt x="410288" y="778334"/>
                    <a:pt x="400900" y="782222"/>
                    <a:pt x="391111" y="782222"/>
                  </a:cubicBezTo>
                  <a:cubicBezTo>
                    <a:pt x="381322" y="782222"/>
                    <a:pt x="371934" y="778334"/>
                    <a:pt x="365012" y="771412"/>
                  </a:cubicBezTo>
                  <a:lnTo>
                    <a:pt x="10810" y="417210"/>
                  </a:lnTo>
                  <a:cubicBezTo>
                    <a:pt x="3888" y="410288"/>
                    <a:pt x="0" y="400900"/>
                    <a:pt x="0" y="391111"/>
                  </a:cubicBezTo>
                  <a:cubicBezTo>
                    <a:pt x="0" y="381322"/>
                    <a:pt x="3888" y="371934"/>
                    <a:pt x="10810" y="365012"/>
                  </a:cubicBezTo>
                  <a:lnTo>
                    <a:pt x="365012" y="10810"/>
                  </a:lnTo>
                  <a:cubicBezTo>
                    <a:pt x="371934" y="3888"/>
                    <a:pt x="381322" y="0"/>
                    <a:pt x="391111" y="0"/>
                  </a:cubicBezTo>
                  <a:cubicBezTo>
                    <a:pt x="400900" y="0"/>
                    <a:pt x="410288" y="3888"/>
                    <a:pt x="417210" y="10810"/>
                  </a:cubicBezTo>
                  <a:close/>
                </a:path>
              </a:pathLst>
            </a:custGeom>
            <a:solidFill>
              <a:srgbClr val="FAFFFC"/>
            </a:solidFill>
            <a:ln w="76200" cap="sq" cmpd="sng">
              <a:solidFill>
                <a:srgbClr val="17179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2700"/>
            </a:p>
          </p:txBody>
        </p:sp>
        <p:sp>
          <p:nvSpPr>
            <p:cNvPr id="338" name="Google Shape;338;g307bd9086ed_0_502"/>
            <p:cNvSpPr txBox="1"/>
            <p:nvPr/>
          </p:nvSpPr>
          <p:spPr>
            <a:xfrm>
              <a:off x="139700" y="92075"/>
              <a:ext cx="533400" cy="5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13" tIns="50813" rIns="50813" bIns="50813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9" name="Google Shape;339;g307bd9086ed_0_502"/>
          <p:cNvSpPr/>
          <p:nvPr/>
        </p:nvSpPr>
        <p:spPr>
          <a:xfrm>
            <a:off x="5334981" y="6288008"/>
            <a:ext cx="585216" cy="58521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340" name="Google Shape;340;g307bd9086ed_0_502"/>
          <p:cNvSpPr/>
          <p:nvPr/>
        </p:nvSpPr>
        <p:spPr>
          <a:xfrm rot="10800000">
            <a:off x="14166815" y="1599015"/>
            <a:ext cx="1616268" cy="1616268"/>
          </a:xfrm>
          <a:custGeom>
            <a:avLst/>
            <a:gdLst/>
            <a:ahLst/>
            <a:cxnLst/>
            <a:rect l="l" t="t" r="r" b="b"/>
            <a:pathLst>
              <a:path w="782223" h="782223" extrusionOk="0">
                <a:moveTo>
                  <a:pt x="417210" y="10810"/>
                </a:moveTo>
                <a:lnTo>
                  <a:pt x="771412" y="365012"/>
                </a:lnTo>
                <a:cubicBezTo>
                  <a:pt x="778334" y="371934"/>
                  <a:pt x="782222" y="381322"/>
                  <a:pt x="782222" y="391111"/>
                </a:cubicBezTo>
                <a:cubicBezTo>
                  <a:pt x="782222" y="400900"/>
                  <a:pt x="778334" y="410288"/>
                  <a:pt x="771412" y="417210"/>
                </a:cubicBezTo>
                <a:lnTo>
                  <a:pt x="417210" y="771412"/>
                </a:lnTo>
                <a:cubicBezTo>
                  <a:pt x="410288" y="778334"/>
                  <a:pt x="400900" y="782222"/>
                  <a:pt x="391111" y="782222"/>
                </a:cubicBezTo>
                <a:cubicBezTo>
                  <a:pt x="381322" y="782222"/>
                  <a:pt x="371934" y="778334"/>
                  <a:pt x="365012" y="771412"/>
                </a:cubicBezTo>
                <a:lnTo>
                  <a:pt x="10810" y="417210"/>
                </a:lnTo>
                <a:cubicBezTo>
                  <a:pt x="3888" y="410288"/>
                  <a:pt x="0" y="400900"/>
                  <a:pt x="0" y="391111"/>
                </a:cubicBezTo>
                <a:cubicBezTo>
                  <a:pt x="0" y="381322"/>
                  <a:pt x="3888" y="371934"/>
                  <a:pt x="10810" y="365012"/>
                </a:cubicBezTo>
                <a:lnTo>
                  <a:pt x="365012" y="10810"/>
                </a:lnTo>
                <a:cubicBezTo>
                  <a:pt x="371934" y="3888"/>
                  <a:pt x="381322" y="0"/>
                  <a:pt x="391111" y="0"/>
                </a:cubicBezTo>
                <a:cubicBezTo>
                  <a:pt x="400900" y="0"/>
                  <a:pt x="410288" y="3888"/>
                  <a:pt x="417210" y="10810"/>
                </a:cubicBezTo>
                <a:close/>
              </a:path>
            </a:pathLst>
          </a:custGeom>
          <a:solidFill>
            <a:srgbClr val="FAFFFC"/>
          </a:solidFill>
          <a:ln w="76200" cap="sq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341" name="Google Shape;341;g307bd9086ed_0_502"/>
          <p:cNvSpPr/>
          <p:nvPr/>
        </p:nvSpPr>
        <p:spPr>
          <a:xfrm>
            <a:off x="14762570" y="2287689"/>
            <a:ext cx="426147" cy="439338"/>
          </a:xfrm>
          <a:custGeom>
            <a:avLst/>
            <a:gdLst/>
            <a:ahLst/>
            <a:cxnLst/>
            <a:rect l="l" t="t" r="r" b="b"/>
            <a:pathLst>
              <a:path w="604464" h="669468" extrusionOk="0">
                <a:moveTo>
                  <a:pt x="0" y="0"/>
                </a:moveTo>
                <a:lnTo>
                  <a:pt x="604463" y="0"/>
                </a:lnTo>
                <a:lnTo>
                  <a:pt x="604463" y="669468"/>
                </a:lnTo>
                <a:lnTo>
                  <a:pt x="0" y="6694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342" name="Google Shape;342;g307bd9086ed_0_502"/>
          <p:cNvSpPr/>
          <p:nvPr/>
        </p:nvSpPr>
        <p:spPr>
          <a:xfrm>
            <a:off x="5151426" y="4799082"/>
            <a:ext cx="709026" cy="964662"/>
          </a:xfrm>
          <a:custGeom>
            <a:avLst/>
            <a:gdLst/>
            <a:ahLst/>
            <a:cxnLst/>
            <a:rect l="l" t="t" r="r" b="b"/>
            <a:pathLst>
              <a:path w="708141" h="963457" extrusionOk="0">
                <a:moveTo>
                  <a:pt x="0" y="0"/>
                </a:moveTo>
                <a:lnTo>
                  <a:pt x="708141" y="0"/>
                </a:lnTo>
                <a:lnTo>
                  <a:pt x="708141" y="963457"/>
                </a:lnTo>
                <a:lnTo>
                  <a:pt x="0" y="963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343" name="Google Shape;343;g307bd9086ed_0_502"/>
          <p:cNvSpPr/>
          <p:nvPr/>
        </p:nvSpPr>
        <p:spPr>
          <a:xfrm>
            <a:off x="10014398" y="2609822"/>
            <a:ext cx="709026" cy="964662"/>
          </a:xfrm>
          <a:custGeom>
            <a:avLst/>
            <a:gdLst/>
            <a:ahLst/>
            <a:cxnLst/>
            <a:rect l="l" t="t" r="r" b="b"/>
            <a:pathLst>
              <a:path w="708141" h="963457" extrusionOk="0">
                <a:moveTo>
                  <a:pt x="0" y="0"/>
                </a:moveTo>
                <a:lnTo>
                  <a:pt x="708141" y="0"/>
                </a:lnTo>
                <a:lnTo>
                  <a:pt x="708141" y="963457"/>
                </a:lnTo>
                <a:lnTo>
                  <a:pt x="0" y="963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344" name="Google Shape;344;g307bd9086ed_0_502"/>
          <p:cNvSpPr/>
          <p:nvPr/>
        </p:nvSpPr>
        <p:spPr>
          <a:xfrm>
            <a:off x="15099050" y="1702455"/>
            <a:ext cx="585216" cy="58521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345" name="Google Shape;345;g307bd9086ed_0_502"/>
          <p:cNvSpPr/>
          <p:nvPr/>
        </p:nvSpPr>
        <p:spPr>
          <a:xfrm>
            <a:off x="9922612" y="4580440"/>
            <a:ext cx="425696" cy="440132"/>
          </a:xfrm>
          <a:custGeom>
            <a:avLst/>
            <a:gdLst/>
            <a:ahLst/>
            <a:cxnLst/>
            <a:rect l="l" t="t" r="r" b="b"/>
            <a:pathLst>
              <a:path w="610316" h="528686" extrusionOk="0">
                <a:moveTo>
                  <a:pt x="0" y="0"/>
                </a:moveTo>
                <a:lnTo>
                  <a:pt x="610316" y="0"/>
                </a:lnTo>
                <a:lnTo>
                  <a:pt x="610316" y="528687"/>
                </a:lnTo>
                <a:lnTo>
                  <a:pt x="0" y="528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346" name="Google Shape;346;g307bd9086ed_0_502"/>
          <p:cNvSpPr/>
          <p:nvPr/>
        </p:nvSpPr>
        <p:spPr>
          <a:xfrm>
            <a:off x="4998562" y="6738826"/>
            <a:ext cx="426032" cy="441251"/>
          </a:xfrm>
          <a:custGeom>
            <a:avLst/>
            <a:gdLst/>
            <a:ahLst/>
            <a:cxnLst/>
            <a:rect l="l" t="t" r="r" b="b"/>
            <a:pathLst>
              <a:path w="617436" h="629234" extrusionOk="0">
                <a:moveTo>
                  <a:pt x="0" y="0"/>
                </a:moveTo>
                <a:lnTo>
                  <a:pt x="617436" y="0"/>
                </a:lnTo>
                <a:lnTo>
                  <a:pt x="617436" y="629234"/>
                </a:lnTo>
                <a:lnTo>
                  <a:pt x="0" y="629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347" name="Google Shape;347;g307bd9086ed_0_502"/>
          <p:cNvSpPr txBox="1"/>
          <p:nvPr/>
        </p:nvSpPr>
        <p:spPr>
          <a:xfrm>
            <a:off x="1526540" y="6856826"/>
            <a:ext cx="22617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100"/>
              </a:lnSpc>
            </a:pPr>
            <a:r>
              <a:rPr lang="en-ZA" sz="285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KYC Layer</a:t>
            </a:r>
            <a:endParaRPr sz="22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8" name="Google Shape;348;g307bd9086ed_0_502"/>
          <p:cNvSpPr txBox="1"/>
          <p:nvPr/>
        </p:nvSpPr>
        <p:spPr>
          <a:xfrm>
            <a:off x="6408563" y="4449750"/>
            <a:ext cx="32094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100"/>
              </a:lnSpc>
            </a:pPr>
            <a:r>
              <a:rPr lang="en-ZA" sz="285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Payments Layer</a:t>
            </a:r>
            <a:endParaRPr sz="28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g307bd9086ed_0_502"/>
          <p:cNvSpPr txBox="1"/>
          <p:nvPr/>
        </p:nvSpPr>
        <p:spPr>
          <a:xfrm>
            <a:off x="5499575" y="6434193"/>
            <a:ext cx="256050" cy="3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37"/>
              </a:lnSpc>
            </a:pPr>
            <a:r>
              <a:rPr lang="en-ZA" sz="16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350"/>
          </a:p>
        </p:txBody>
      </p:sp>
      <p:sp>
        <p:nvSpPr>
          <p:cNvPr id="350" name="Google Shape;350;g307bd9086ed_0_502"/>
          <p:cNvSpPr/>
          <p:nvPr/>
        </p:nvSpPr>
        <p:spPr>
          <a:xfrm>
            <a:off x="10217016" y="3995232"/>
            <a:ext cx="585216" cy="58521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717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351" name="Google Shape;351;g307bd9086ed_0_502"/>
          <p:cNvSpPr txBox="1"/>
          <p:nvPr/>
        </p:nvSpPr>
        <p:spPr>
          <a:xfrm>
            <a:off x="10381610" y="4141418"/>
            <a:ext cx="256050" cy="3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37"/>
              </a:lnSpc>
            </a:pPr>
            <a:r>
              <a:rPr lang="en-ZA" sz="16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350"/>
          </a:p>
        </p:txBody>
      </p:sp>
      <p:sp>
        <p:nvSpPr>
          <p:cNvPr id="352" name="Google Shape;352;g307bd9086ed_0_502"/>
          <p:cNvSpPr txBox="1"/>
          <p:nvPr/>
        </p:nvSpPr>
        <p:spPr>
          <a:xfrm>
            <a:off x="1370194" y="7855913"/>
            <a:ext cx="3781231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ZA" sz="2000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Digital Readiness gives every consumer a unique ID as part of a centralised and secure system.</a:t>
            </a:r>
            <a:endParaRPr sz="500" dirty="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g307bd9086ed_0_502"/>
          <p:cNvSpPr txBox="1"/>
          <p:nvPr/>
        </p:nvSpPr>
        <p:spPr>
          <a:xfrm>
            <a:off x="6274804" y="5368174"/>
            <a:ext cx="3942211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ZA" sz="2000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Readiness in allowing anyone to pay anyone in the ecosystem interoperable, cheaply and quickly.</a:t>
            </a:r>
            <a:endParaRPr sz="2000" dirty="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4" name="Google Shape;354;g307bd9086ed_0_502"/>
          <p:cNvSpPr txBox="1"/>
          <p:nvPr/>
        </p:nvSpPr>
        <p:spPr>
          <a:xfrm>
            <a:off x="11404910" y="2156975"/>
            <a:ext cx="226170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40100"/>
              </a:lnSpc>
            </a:pPr>
            <a:r>
              <a:rPr lang="en-ZA" sz="27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Layer</a:t>
            </a:r>
            <a:endParaRPr sz="2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g307bd9086ed_0_502"/>
          <p:cNvSpPr txBox="1"/>
          <p:nvPr/>
        </p:nvSpPr>
        <p:spPr>
          <a:xfrm>
            <a:off x="15263645" y="1848641"/>
            <a:ext cx="262350" cy="35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37"/>
              </a:lnSpc>
            </a:pPr>
            <a:r>
              <a:rPr lang="en-ZA" sz="16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350"/>
          </a:p>
        </p:txBody>
      </p:sp>
      <p:sp>
        <p:nvSpPr>
          <p:cNvPr id="356" name="Google Shape;356;g307bd9086ed_0_502"/>
          <p:cNvSpPr txBox="1"/>
          <p:nvPr/>
        </p:nvSpPr>
        <p:spPr>
          <a:xfrm>
            <a:off x="11156840" y="3075398"/>
            <a:ext cx="3942210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spcBef>
                <a:spcPts val="1800"/>
              </a:spcBef>
            </a:pPr>
            <a:r>
              <a:rPr lang="en-ZA" sz="2000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Readiness in enabling consented, secure data sharing from users, products and services.</a:t>
            </a:r>
            <a:endParaRPr sz="2000" dirty="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07bd9086ed_0_570"/>
          <p:cNvSpPr/>
          <p:nvPr/>
        </p:nvSpPr>
        <p:spPr>
          <a:xfrm>
            <a:off x="1753512" y="8076602"/>
            <a:ext cx="3418200" cy="731700"/>
          </a:xfrm>
          <a:prstGeom prst="roundRect">
            <a:avLst>
              <a:gd name="adj" fmla="val 16667"/>
            </a:avLst>
          </a:prstGeom>
          <a:solidFill>
            <a:srgbClr val="F6F4E9"/>
          </a:solidFill>
          <a:ln w="127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-ZA" sz="13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Reserve Bank Settlement Accounts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" name="Google Shape;362;g307bd9086ed_0_570"/>
          <p:cNvGrpSpPr/>
          <p:nvPr/>
        </p:nvGrpSpPr>
        <p:grpSpPr>
          <a:xfrm>
            <a:off x="1465613" y="1927838"/>
            <a:ext cx="15585375" cy="6888527"/>
            <a:chOff x="845200" y="2108300"/>
            <a:chExt cx="10390250" cy="4592351"/>
          </a:xfrm>
        </p:grpSpPr>
        <p:sp>
          <p:nvSpPr>
            <p:cNvPr id="363" name="Google Shape;363;g307bd9086ed_0_570"/>
            <p:cNvSpPr txBox="1"/>
            <p:nvPr/>
          </p:nvSpPr>
          <p:spPr>
            <a:xfrm>
              <a:off x="8734341" y="3195734"/>
              <a:ext cx="2293200" cy="1207800"/>
            </a:xfrm>
            <a:prstGeom prst="rect">
              <a:avLst/>
            </a:prstGeom>
            <a:noFill/>
            <a:ln w="9525" cap="flat" cmpd="sng">
              <a:solidFill>
                <a:srgbClr val="5393AA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 i="1">
                  <a:solidFill>
                    <a:srgbClr val="376271"/>
                  </a:solidFill>
                  <a:latin typeface="Arial"/>
                  <a:ea typeface="Arial"/>
                  <a:cs typeface="Arial"/>
                  <a:sym typeface="Arial"/>
                </a:rPr>
                <a:t>Sponsored by DFSPs</a:t>
              </a:r>
              <a:endParaRPr sz="1350">
                <a:solidFill>
                  <a:srgbClr val="3762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307bd9086ed_0_570"/>
            <p:cNvSpPr/>
            <p:nvPr/>
          </p:nvSpPr>
          <p:spPr>
            <a:xfrm>
              <a:off x="2434996" y="3332321"/>
              <a:ext cx="2394000" cy="367200"/>
            </a:xfrm>
            <a:prstGeom prst="roundRect">
              <a:avLst>
                <a:gd name="adj" fmla="val 16667"/>
              </a:avLst>
            </a:prstGeom>
            <a:solidFill>
              <a:srgbClr val="376271"/>
            </a:solidFill>
            <a:ln w="12700" cap="flat" cmpd="sng">
              <a:solidFill>
                <a:srgbClr val="EDE9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307bd9086ed_0_570"/>
            <p:cNvSpPr/>
            <p:nvPr/>
          </p:nvSpPr>
          <p:spPr>
            <a:xfrm>
              <a:off x="2577162" y="3461436"/>
              <a:ext cx="2394000" cy="367200"/>
            </a:xfrm>
            <a:prstGeom prst="roundRect">
              <a:avLst>
                <a:gd name="adj" fmla="val 16667"/>
              </a:avLst>
            </a:prstGeom>
            <a:solidFill>
              <a:srgbClr val="376271"/>
            </a:solidFill>
            <a:ln w="12700" cap="flat" cmpd="sng">
              <a:solidFill>
                <a:srgbClr val="EDE9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307bd9086ed_0_570"/>
            <p:cNvSpPr/>
            <p:nvPr/>
          </p:nvSpPr>
          <p:spPr>
            <a:xfrm>
              <a:off x="2719329" y="3590549"/>
              <a:ext cx="2394000" cy="367200"/>
            </a:xfrm>
            <a:prstGeom prst="roundRect">
              <a:avLst>
                <a:gd name="adj" fmla="val 16667"/>
              </a:avLst>
            </a:prstGeom>
            <a:solidFill>
              <a:srgbClr val="376271"/>
            </a:solidFill>
            <a:ln w="12700" cap="flat" cmpd="sng">
              <a:solidFill>
                <a:srgbClr val="EDE9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e-Money Issuers</a:t>
              </a:r>
              <a:endParaRPr sz="13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307bd9086ed_0_570"/>
            <p:cNvSpPr/>
            <p:nvPr/>
          </p:nvSpPr>
          <p:spPr>
            <a:xfrm>
              <a:off x="5373934" y="3358152"/>
              <a:ext cx="2394000" cy="367200"/>
            </a:xfrm>
            <a:prstGeom prst="roundRect">
              <a:avLst>
                <a:gd name="adj" fmla="val 16667"/>
              </a:avLst>
            </a:prstGeom>
            <a:solidFill>
              <a:srgbClr val="376271"/>
            </a:solidFill>
            <a:ln w="12700" cap="flat" cmpd="sng">
              <a:solidFill>
                <a:srgbClr val="EDE9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Digital Financial Services Provider Bank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307bd9086ed_0_570"/>
            <p:cNvSpPr/>
            <p:nvPr/>
          </p:nvSpPr>
          <p:spPr>
            <a:xfrm>
              <a:off x="5492407" y="3487267"/>
              <a:ext cx="2394000" cy="367200"/>
            </a:xfrm>
            <a:prstGeom prst="roundRect">
              <a:avLst>
                <a:gd name="adj" fmla="val 16667"/>
              </a:avLst>
            </a:prstGeom>
            <a:solidFill>
              <a:srgbClr val="376271"/>
            </a:solidFill>
            <a:ln w="12700" cap="flat" cmpd="sng">
              <a:solidFill>
                <a:srgbClr val="EDE9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Digital Financial Services Provider Bank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g307bd9086ed_0_570"/>
            <p:cNvSpPr/>
            <p:nvPr/>
          </p:nvSpPr>
          <p:spPr>
            <a:xfrm>
              <a:off x="5586965" y="3585448"/>
              <a:ext cx="2394000" cy="367200"/>
            </a:xfrm>
            <a:prstGeom prst="roundRect">
              <a:avLst>
                <a:gd name="adj" fmla="val 16667"/>
              </a:avLst>
            </a:prstGeom>
            <a:solidFill>
              <a:srgbClr val="376271"/>
            </a:solidFill>
            <a:ln w="12700" cap="flat" cmpd="sng">
              <a:solidFill>
                <a:srgbClr val="EDE9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Banks</a:t>
              </a:r>
              <a:endParaRPr sz="13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g307bd9086ed_0_570"/>
            <p:cNvSpPr/>
            <p:nvPr/>
          </p:nvSpPr>
          <p:spPr>
            <a:xfrm>
              <a:off x="8948679" y="3427045"/>
              <a:ext cx="1706100" cy="297600"/>
            </a:xfrm>
            <a:prstGeom prst="roundRect">
              <a:avLst>
                <a:gd name="adj" fmla="val 16667"/>
              </a:avLst>
            </a:prstGeom>
            <a:solidFill>
              <a:srgbClr val="376271"/>
            </a:solidFill>
            <a:ln w="12700" cap="flat" cmpd="sng">
              <a:solidFill>
                <a:srgbClr val="EDE9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Aggregators, Processors, etc. 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307bd9086ed_0_570"/>
            <p:cNvSpPr/>
            <p:nvPr/>
          </p:nvSpPr>
          <p:spPr>
            <a:xfrm>
              <a:off x="9257585" y="3742185"/>
              <a:ext cx="1706100" cy="297600"/>
            </a:xfrm>
            <a:prstGeom prst="roundRect">
              <a:avLst>
                <a:gd name="adj" fmla="val 16667"/>
              </a:avLst>
            </a:prstGeom>
            <a:solidFill>
              <a:srgbClr val="376271"/>
            </a:solidFill>
            <a:ln w="12700" cap="flat" cmpd="sng">
              <a:solidFill>
                <a:srgbClr val="EDE9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 b="1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Third Parties, Processors, PSPs, etc. </a:t>
              </a:r>
              <a:endParaRPr sz="135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g307bd9086ed_0_570"/>
            <p:cNvSpPr/>
            <p:nvPr/>
          </p:nvSpPr>
          <p:spPr>
            <a:xfrm>
              <a:off x="1271892" y="2678737"/>
              <a:ext cx="912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g307bd9086ed_0_570"/>
            <p:cNvSpPr/>
            <p:nvPr/>
          </p:nvSpPr>
          <p:spPr>
            <a:xfrm>
              <a:off x="1325438" y="2727366"/>
              <a:ext cx="912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307bd9086ed_0_570"/>
            <p:cNvSpPr/>
            <p:nvPr/>
          </p:nvSpPr>
          <p:spPr>
            <a:xfrm>
              <a:off x="1378984" y="2786056"/>
              <a:ext cx="912900" cy="259200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Consumers</a:t>
              </a:r>
              <a:endParaRPr sz="13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5" name="Google Shape;375;g307bd9086ed_0_570"/>
            <p:cNvSpPr/>
            <p:nvPr/>
          </p:nvSpPr>
          <p:spPr>
            <a:xfrm>
              <a:off x="2791053" y="2666579"/>
              <a:ext cx="912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g307bd9086ed_0_570"/>
            <p:cNvSpPr/>
            <p:nvPr/>
          </p:nvSpPr>
          <p:spPr>
            <a:xfrm>
              <a:off x="2844598" y="2715208"/>
              <a:ext cx="912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g307bd9086ed_0_570"/>
            <p:cNvSpPr/>
            <p:nvPr/>
          </p:nvSpPr>
          <p:spPr>
            <a:xfrm>
              <a:off x="2898144" y="2773898"/>
              <a:ext cx="912900" cy="259200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SME’s</a:t>
              </a:r>
              <a:endParaRPr sz="13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78" name="Google Shape;378;g307bd9086ed_0_570"/>
            <p:cNvSpPr/>
            <p:nvPr/>
          </p:nvSpPr>
          <p:spPr>
            <a:xfrm>
              <a:off x="4310212" y="2654421"/>
              <a:ext cx="912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307bd9086ed_0_570"/>
            <p:cNvSpPr/>
            <p:nvPr/>
          </p:nvSpPr>
          <p:spPr>
            <a:xfrm>
              <a:off x="4363758" y="2703052"/>
              <a:ext cx="912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307bd9086ed_0_570"/>
            <p:cNvSpPr/>
            <p:nvPr/>
          </p:nvSpPr>
          <p:spPr>
            <a:xfrm>
              <a:off x="4417304" y="2761741"/>
              <a:ext cx="912900" cy="259200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Merchants</a:t>
              </a:r>
              <a:endParaRPr sz="13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g307bd9086ed_0_570"/>
            <p:cNvSpPr/>
            <p:nvPr/>
          </p:nvSpPr>
          <p:spPr>
            <a:xfrm>
              <a:off x="5829372" y="2642265"/>
              <a:ext cx="912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307bd9086ed_0_570"/>
            <p:cNvSpPr/>
            <p:nvPr/>
          </p:nvSpPr>
          <p:spPr>
            <a:xfrm>
              <a:off x="5882918" y="2690894"/>
              <a:ext cx="912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307bd9086ed_0_570"/>
            <p:cNvSpPr/>
            <p:nvPr/>
          </p:nvSpPr>
          <p:spPr>
            <a:xfrm>
              <a:off x="5936464" y="2749583"/>
              <a:ext cx="912900" cy="259200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Billers &amp; Enterprises</a:t>
              </a:r>
              <a:endParaRPr sz="13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4" name="Google Shape;384;g307bd9086ed_0_570"/>
            <p:cNvSpPr/>
            <p:nvPr/>
          </p:nvSpPr>
          <p:spPr>
            <a:xfrm>
              <a:off x="7348529" y="2630096"/>
              <a:ext cx="1047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307bd9086ed_0_570"/>
            <p:cNvSpPr/>
            <p:nvPr/>
          </p:nvSpPr>
          <p:spPr>
            <a:xfrm>
              <a:off x="7402075" y="2678725"/>
              <a:ext cx="1047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307bd9086ed_0_570"/>
            <p:cNvSpPr/>
            <p:nvPr/>
          </p:nvSpPr>
          <p:spPr>
            <a:xfrm>
              <a:off x="7455620" y="2737435"/>
              <a:ext cx="1049100" cy="259200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Government</a:t>
              </a:r>
              <a:endParaRPr sz="13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7" name="Google Shape;387;g307bd9086ed_0_570"/>
            <p:cNvSpPr/>
            <p:nvPr/>
          </p:nvSpPr>
          <p:spPr>
            <a:xfrm>
              <a:off x="1029825" y="5643733"/>
              <a:ext cx="2293200" cy="487800"/>
            </a:xfrm>
            <a:prstGeom prst="roundRect">
              <a:avLst>
                <a:gd name="adj" fmla="val 16667"/>
              </a:avLst>
            </a:prstGeom>
            <a:solidFill>
              <a:srgbClr val="F6F4E9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Financial Services Registry</a:t>
              </a:r>
              <a:endPara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900"/>
              </a:pPr>
              <a:r>
                <a:rPr lang="en-ZA" sz="1350" i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Registry of all entities on system,: merchants, billers, agents, etc.</a:t>
              </a:r>
              <a:endParaRPr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307bd9086ed_0_570"/>
            <p:cNvSpPr/>
            <p:nvPr/>
          </p:nvSpPr>
          <p:spPr>
            <a:xfrm>
              <a:off x="8680803" y="2617951"/>
              <a:ext cx="912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307bd9086ed_0_570"/>
            <p:cNvSpPr/>
            <p:nvPr/>
          </p:nvSpPr>
          <p:spPr>
            <a:xfrm>
              <a:off x="8734349" y="2666579"/>
              <a:ext cx="9129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307bd9086ed_0_570"/>
            <p:cNvSpPr/>
            <p:nvPr/>
          </p:nvSpPr>
          <p:spPr>
            <a:xfrm>
              <a:off x="8787896" y="2725269"/>
              <a:ext cx="912900" cy="259200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Agents</a:t>
              </a:r>
              <a:endParaRPr sz="13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91" name="Google Shape;391;g307bd9086ed_0_570"/>
            <p:cNvSpPr/>
            <p:nvPr/>
          </p:nvSpPr>
          <p:spPr>
            <a:xfrm>
              <a:off x="9764182" y="2622527"/>
              <a:ext cx="10491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307bd9086ed_0_570"/>
            <p:cNvSpPr/>
            <p:nvPr/>
          </p:nvSpPr>
          <p:spPr>
            <a:xfrm>
              <a:off x="9817728" y="2671157"/>
              <a:ext cx="1049100" cy="259200"/>
            </a:xfrm>
            <a:prstGeom prst="rect">
              <a:avLst/>
            </a:prstGeom>
            <a:solidFill>
              <a:srgbClr val="9A501E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Consumers</a:t>
              </a:r>
              <a:endParaRPr sz="13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307bd9086ed_0_570"/>
            <p:cNvSpPr/>
            <p:nvPr/>
          </p:nvSpPr>
          <p:spPr>
            <a:xfrm>
              <a:off x="9871279" y="2729832"/>
              <a:ext cx="1049100" cy="305700"/>
            </a:xfrm>
            <a:prstGeom prst="rect">
              <a:avLst/>
            </a:prstGeom>
            <a:solidFill>
              <a:schemeClr val="accent2"/>
            </a:solidFill>
            <a:ln w="12700" cap="flat" cmpd="sng">
              <a:solidFill>
                <a:srgbClr val="EDE9D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Agent Aggregators</a:t>
              </a:r>
              <a:endParaRPr sz="135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94" name="Google Shape;394;g307bd9086ed_0_570"/>
            <p:cNvGrpSpPr/>
            <p:nvPr/>
          </p:nvGrpSpPr>
          <p:grpSpPr>
            <a:xfrm>
              <a:off x="3445113" y="4481588"/>
              <a:ext cx="5143098" cy="2219062"/>
              <a:chOff x="3425425" y="3940437"/>
              <a:chExt cx="5387700" cy="2498100"/>
            </a:xfrm>
          </p:grpSpPr>
          <p:sp>
            <p:nvSpPr>
              <p:cNvPr id="395" name="Google Shape;395;g307bd9086ed_0_570"/>
              <p:cNvSpPr/>
              <p:nvPr/>
            </p:nvSpPr>
            <p:spPr>
              <a:xfrm>
                <a:off x="3425425" y="3940437"/>
                <a:ext cx="5387700" cy="2498100"/>
              </a:xfrm>
              <a:prstGeom prst="roundRect">
                <a:avLst>
                  <a:gd name="adj" fmla="val 4903"/>
                </a:avLst>
              </a:prstGeom>
              <a:solidFill>
                <a:srgbClr val="EFF9FF"/>
              </a:solidFill>
              <a:ln w="12700" cap="flat" cmpd="sng">
                <a:solidFill>
                  <a:srgbClr val="B8D3DD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37138" tIns="137138" rIns="137138" bIns="68550" anchor="t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200"/>
                </a:pPr>
                <a:r>
                  <a:rPr lang="en-ZA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Real-Time Payment System (RTPS)</a:t>
                </a:r>
                <a:endParaRPr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g307bd9086ed_0_570"/>
              <p:cNvSpPr/>
              <p:nvPr/>
            </p:nvSpPr>
            <p:spPr>
              <a:xfrm>
                <a:off x="3601808" y="4384980"/>
                <a:ext cx="5074200" cy="945900"/>
              </a:xfrm>
              <a:prstGeom prst="roundRect">
                <a:avLst>
                  <a:gd name="adj" fmla="val 7699"/>
                </a:avLst>
              </a:prstGeom>
              <a:noFill/>
              <a:ln w="19050" cap="flat" cmpd="sng">
                <a:solidFill>
                  <a:schemeClr val="accent6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274275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900"/>
                </a:pPr>
                <a:endParaRPr sz="135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7" name="Google Shape;397;g307bd9086ed_0_570"/>
              <p:cNvCxnSpPr/>
              <p:nvPr/>
            </p:nvCxnSpPr>
            <p:spPr>
              <a:xfrm rot="10800000" flipH="1">
                <a:off x="6066640" y="6078033"/>
                <a:ext cx="144600" cy="246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599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8" name="Google Shape;398;g307bd9086ed_0_570"/>
              <p:cNvCxnSpPr/>
              <p:nvPr/>
            </p:nvCxnSpPr>
            <p:spPr>
              <a:xfrm rot="10800000" flipH="1">
                <a:off x="6119281" y="6035229"/>
                <a:ext cx="39300" cy="324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599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99" name="Google Shape;399;g307bd9086ed_0_570"/>
              <p:cNvCxnSpPr/>
              <p:nvPr/>
            </p:nvCxnSpPr>
            <p:spPr>
              <a:xfrm rot="10800000" flipH="1">
                <a:off x="5884578" y="6035229"/>
                <a:ext cx="508800" cy="324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EE599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00" name="Google Shape;400;g307bd9086ed_0_570"/>
              <p:cNvGrpSpPr/>
              <p:nvPr/>
            </p:nvGrpSpPr>
            <p:grpSpPr>
              <a:xfrm>
                <a:off x="3707536" y="4453684"/>
                <a:ext cx="4863138" cy="802369"/>
                <a:chOff x="4256299" y="4444257"/>
                <a:chExt cx="3833166" cy="802369"/>
              </a:xfrm>
            </p:grpSpPr>
            <p:sp>
              <p:nvSpPr>
                <p:cNvPr id="401" name="Google Shape;401;g307bd9086ed_0_570"/>
                <p:cNvSpPr/>
                <p:nvPr/>
              </p:nvSpPr>
              <p:spPr>
                <a:xfrm>
                  <a:off x="4256299" y="4444257"/>
                  <a:ext cx="1878000" cy="3519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274275" tIns="68550" rIns="137138" bIns="6855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900"/>
                  </a:pPr>
                  <a:r>
                    <a:rPr lang="en-ZA" sz="135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Payment Address Lookup Service</a:t>
                  </a:r>
                  <a:endParaRPr sz="135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Google Shape;402;g307bd9086ed_0_570"/>
                <p:cNvSpPr/>
                <p:nvPr/>
              </p:nvSpPr>
              <p:spPr>
                <a:xfrm>
                  <a:off x="6211465" y="4444257"/>
                  <a:ext cx="1878000" cy="3519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274275" tIns="68550" rIns="137138" bIns="6855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900"/>
                  </a:pPr>
                  <a:r>
                    <a:rPr lang="en-ZA" sz="135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Payment Transfer Clearing</a:t>
                  </a:r>
                  <a:endParaRPr sz="135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Google Shape;403;g307bd9086ed_0_570"/>
                <p:cNvSpPr/>
                <p:nvPr/>
              </p:nvSpPr>
              <p:spPr>
                <a:xfrm>
                  <a:off x="4256299" y="4894726"/>
                  <a:ext cx="1878000" cy="3519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274275" tIns="68550" rIns="137138" bIns="6855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900"/>
                  </a:pPr>
                  <a:r>
                    <a:rPr lang="en-ZA" sz="135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Automatic Settlement</a:t>
                  </a:r>
                  <a:endParaRPr sz="135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Google Shape;404;g307bd9086ed_0_570"/>
                <p:cNvSpPr/>
                <p:nvPr/>
              </p:nvSpPr>
              <p:spPr>
                <a:xfrm>
                  <a:off x="6211465" y="4894726"/>
                  <a:ext cx="1878000" cy="351900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274275" tIns="68550" rIns="137138" bIns="68550" anchor="ctr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900"/>
                  </a:pPr>
                  <a:r>
                    <a:rPr lang="en-ZA" sz="1350" b="1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Database and Fraud Utility</a:t>
                  </a:r>
                  <a:endParaRPr sz="135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05" name="Google Shape;405;g307bd9086ed_0_570"/>
              <p:cNvGrpSpPr/>
              <p:nvPr/>
            </p:nvGrpSpPr>
            <p:grpSpPr>
              <a:xfrm>
                <a:off x="3601960" y="5457229"/>
                <a:ext cx="5074530" cy="867477"/>
                <a:chOff x="4294991" y="5414130"/>
                <a:chExt cx="3764488" cy="1110300"/>
              </a:xfrm>
            </p:grpSpPr>
            <p:sp>
              <p:nvSpPr>
                <p:cNvPr id="406" name="Google Shape;406;g307bd9086ed_0_570"/>
                <p:cNvSpPr/>
                <p:nvPr/>
              </p:nvSpPr>
              <p:spPr>
                <a:xfrm>
                  <a:off x="4294991" y="5414130"/>
                  <a:ext cx="1196100" cy="1110300"/>
                </a:xfrm>
                <a:prstGeom prst="roundRect">
                  <a:avLst>
                    <a:gd name="adj" fmla="val 4709"/>
                  </a:avLst>
                </a:prstGeom>
                <a:solidFill>
                  <a:srgbClr val="B8D3DD"/>
                </a:solidFill>
                <a:ln>
                  <a:noFill/>
                </a:ln>
              </p:spPr>
              <p:txBody>
                <a:bodyPr spcFirstLastPara="1" wrap="square" lIns="137138" tIns="68550" rIns="137138" bIns="6855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900"/>
                  </a:pPr>
                  <a:r>
                    <a:rPr lang="en-ZA" sz="135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Scheme Operating Rules</a:t>
                  </a:r>
                  <a:endParaRPr sz="2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algn="ctr">
                    <a:buClr>
                      <a:srgbClr val="000000"/>
                    </a:buClr>
                    <a:buSzPts val="900"/>
                  </a:pPr>
                  <a:r>
                    <a:rPr lang="en-ZA" sz="1350" i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Written by Central Bank; input by DFSPs; binds all DFSPs</a:t>
                  </a:r>
                  <a:endParaRPr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Google Shape;407;g307bd9086ed_0_570"/>
                <p:cNvSpPr/>
                <p:nvPr/>
              </p:nvSpPr>
              <p:spPr>
                <a:xfrm>
                  <a:off x="5579185" y="5414130"/>
                  <a:ext cx="1196100" cy="1110300"/>
                </a:xfrm>
                <a:prstGeom prst="roundRect">
                  <a:avLst>
                    <a:gd name="adj" fmla="val 4709"/>
                  </a:avLst>
                </a:prstGeom>
                <a:solidFill>
                  <a:srgbClr val="B8D3DD"/>
                </a:solidFill>
                <a:ln>
                  <a:noFill/>
                </a:ln>
              </p:spPr>
              <p:txBody>
                <a:bodyPr spcFirstLastPara="1" wrap="square" lIns="137138" tIns="68550" rIns="137138" bIns="6855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900"/>
                  </a:pPr>
                  <a:r>
                    <a:rPr lang="en-ZA" sz="135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DFSP Advisory Group</a:t>
                  </a:r>
                  <a:endParaRPr sz="2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algn="ctr">
                    <a:buClr>
                      <a:srgbClr val="000000"/>
                    </a:buClr>
                    <a:buSzPts val="900"/>
                  </a:pPr>
                  <a:r>
                    <a:rPr lang="en-ZA" sz="1350" i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Advice on rules and development plans</a:t>
                  </a:r>
                  <a:endParaRPr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g307bd9086ed_0_570"/>
                <p:cNvSpPr/>
                <p:nvPr/>
              </p:nvSpPr>
              <p:spPr>
                <a:xfrm>
                  <a:off x="6863379" y="5414130"/>
                  <a:ext cx="1196100" cy="1110300"/>
                </a:xfrm>
                <a:prstGeom prst="roundRect">
                  <a:avLst>
                    <a:gd name="adj" fmla="val 4709"/>
                  </a:avLst>
                </a:prstGeom>
                <a:solidFill>
                  <a:srgbClr val="B8D3DD"/>
                </a:solidFill>
                <a:ln>
                  <a:noFill/>
                </a:ln>
              </p:spPr>
              <p:txBody>
                <a:bodyPr spcFirstLastPara="1" wrap="square" lIns="137138" tIns="68550" rIns="137138" bIns="68550" anchor="t" anchorCtr="0">
                  <a:noAutofit/>
                </a:bodyPr>
                <a:lstStyle/>
                <a:p>
                  <a:pPr algn="ctr">
                    <a:buClr>
                      <a:srgbClr val="000000"/>
                    </a:buClr>
                    <a:buSzPts val="900"/>
                  </a:pPr>
                  <a:r>
                    <a:rPr lang="en-ZA" sz="135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Third Party Advisory Group</a:t>
                  </a:r>
                  <a:endParaRPr sz="21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algn="ctr">
                    <a:buClr>
                      <a:srgbClr val="000000"/>
                    </a:buClr>
                    <a:buSzPts val="900"/>
                  </a:pPr>
                  <a:r>
                    <a:rPr lang="en-ZA" sz="1350" i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Processors, aggregators, billers, merchants - advice on use of system</a:t>
                  </a:r>
                  <a:endParaRPr sz="135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09" name="Google Shape;409;g307bd9086ed_0_570"/>
            <p:cNvSpPr/>
            <p:nvPr/>
          </p:nvSpPr>
          <p:spPr>
            <a:xfrm>
              <a:off x="8780185" y="4550578"/>
              <a:ext cx="2293200" cy="487800"/>
            </a:xfrm>
            <a:prstGeom prst="roundRect">
              <a:avLst>
                <a:gd name="adj" fmla="val 16667"/>
              </a:avLst>
            </a:prstGeom>
            <a:solidFill>
              <a:srgbClr val="F6F4E9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Other Payments Networks</a:t>
              </a:r>
              <a:endPara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rgbClr val="000000"/>
                </a:buClr>
                <a:buSzPts val="900"/>
              </a:pPr>
              <a:r>
                <a:rPr lang="en-ZA" sz="1350" i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Optional; other networks run in parallel</a:t>
              </a:r>
              <a:endParaRPr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307bd9086ed_0_570"/>
            <p:cNvSpPr/>
            <p:nvPr/>
          </p:nvSpPr>
          <p:spPr>
            <a:xfrm>
              <a:off x="1029825" y="5080001"/>
              <a:ext cx="2293200" cy="487800"/>
            </a:xfrm>
            <a:prstGeom prst="roundRect">
              <a:avLst>
                <a:gd name="adj" fmla="val 16667"/>
              </a:avLst>
            </a:prstGeom>
            <a:solidFill>
              <a:srgbClr val="F6F4E9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National Identity Database</a:t>
              </a:r>
              <a:endPara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307bd9086ed_0_570"/>
            <p:cNvSpPr/>
            <p:nvPr/>
          </p:nvSpPr>
          <p:spPr>
            <a:xfrm>
              <a:off x="1029825" y="4516270"/>
              <a:ext cx="2293200" cy="487800"/>
            </a:xfrm>
            <a:prstGeom prst="roundRect">
              <a:avLst>
                <a:gd name="adj" fmla="val 16667"/>
              </a:avLst>
            </a:prstGeom>
            <a:solidFill>
              <a:srgbClr val="F6F4E9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Mobile Number Portability Service if available</a:t>
              </a:r>
              <a:endParaRPr sz="13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307bd9086ed_0_570"/>
            <p:cNvSpPr/>
            <p:nvPr/>
          </p:nvSpPr>
          <p:spPr>
            <a:xfrm>
              <a:off x="4417304" y="3992156"/>
              <a:ext cx="1536000" cy="174300"/>
            </a:xfrm>
            <a:prstGeom prst="roundRect">
              <a:avLst>
                <a:gd name="adj" fmla="val 16667"/>
              </a:avLst>
            </a:prstGeom>
            <a:solidFill>
              <a:srgbClr val="F6F4E9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 i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E-Money Trust Accounts</a:t>
              </a:r>
              <a:endParaRPr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307bd9086ed_0_570"/>
            <p:cNvSpPr/>
            <p:nvPr/>
          </p:nvSpPr>
          <p:spPr>
            <a:xfrm>
              <a:off x="8833050" y="2119447"/>
              <a:ext cx="2402400" cy="344100"/>
            </a:xfrm>
            <a:prstGeom prst="roundRect">
              <a:avLst>
                <a:gd name="adj" fmla="val 16667"/>
              </a:avLst>
            </a:prstGeom>
            <a:solidFill>
              <a:srgbClr val="F6F4E9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Non exclusive agents and aggregators</a:t>
              </a:r>
              <a:endParaRPr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4" name="Google Shape;414;g307bd9086ed_0_570"/>
            <p:cNvSpPr/>
            <p:nvPr/>
          </p:nvSpPr>
          <p:spPr>
            <a:xfrm>
              <a:off x="845200" y="2130613"/>
              <a:ext cx="2660100" cy="344100"/>
            </a:xfrm>
            <a:prstGeom prst="roundRect">
              <a:avLst>
                <a:gd name="adj" fmla="val 16667"/>
              </a:avLst>
            </a:prstGeom>
            <a:solidFill>
              <a:srgbClr val="F6F4E9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Consumers and small business spread across the country</a:t>
              </a:r>
              <a:endParaRPr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5" name="Google Shape;415;g307bd9086ed_0_570"/>
            <p:cNvSpPr/>
            <p:nvPr/>
          </p:nvSpPr>
          <p:spPr>
            <a:xfrm>
              <a:off x="4281575" y="2108300"/>
              <a:ext cx="4393800" cy="335100"/>
            </a:xfrm>
            <a:prstGeom prst="roundRect">
              <a:avLst>
                <a:gd name="adj" fmla="val 16667"/>
              </a:avLst>
            </a:prstGeom>
            <a:solidFill>
              <a:srgbClr val="F6F4E9"/>
            </a:solidFill>
            <a:ln w="127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 b="1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  <a:extLst>
                    <a:ext uri="http://customooxmlschemas.google.com/">
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  </a:ext>
                  </a:extLst>
                </a:rPr>
                <a:t>Future Overlay Services</a:t>
              </a:r>
              <a:endParaRPr sz="21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ctr">
                <a:buClr>
                  <a:srgbClr val="000000"/>
                </a:buClr>
                <a:buSzPts val="900"/>
              </a:pPr>
              <a:r>
                <a:rPr lang="en-ZA" sz="1350" i="1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Shared bill pay, bulk pay, merchant pay services, for example</a:t>
              </a:r>
              <a:endParaRPr sz="135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6" name="Google Shape;416;g307bd9086ed_0_570"/>
            <p:cNvSpPr txBox="1"/>
            <p:nvPr/>
          </p:nvSpPr>
          <p:spPr>
            <a:xfrm>
              <a:off x="1946249" y="3216964"/>
              <a:ext cx="6543900" cy="1207800"/>
            </a:xfrm>
            <a:prstGeom prst="rect">
              <a:avLst/>
            </a:prstGeom>
            <a:noFill/>
            <a:ln w="9525" cap="flat" cmpd="sng">
              <a:solidFill>
                <a:srgbClr val="5393AA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ZA" sz="1350" i="1">
                  <a:solidFill>
                    <a:srgbClr val="376271"/>
                  </a:solidFill>
                  <a:latin typeface="Arial"/>
                  <a:ea typeface="Arial"/>
                  <a:cs typeface="Arial"/>
                  <a:sym typeface="Arial"/>
                </a:rPr>
                <a:t>DFSPs</a:t>
              </a:r>
              <a:endParaRPr sz="1350">
                <a:solidFill>
                  <a:srgbClr val="37627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g307bd9086ed_0_570"/>
          <p:cNvSpPr txBox="1">
            <a:spLocks noGrp="1"/>
          </p:cNvSpPr>
          <p:nvPr>
            <p:ph type="title"/>
          </p:nvPr>
        </p:nvSpPr>
        <p:spPr>
          <a:xfrm>
            <a:off x="3028950" y="113213"/>
            <a:ext cx="12230100" cy="96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2246C"/>
              </a:buClr>
              <a:buSzPts val="2400"/>
            </a:pPr>
            <a:r>
              <a:rPr lang="en-ZA" dirty="0">
                <a:solidFill>
                  <a:srgbClr val="171796"/>
                </a:solidFill>
              </a:rPr>
              <a:t>An example of a National Payments infrastructure</a:t>
            </a:r>
            <a:endParaRPr dirty="0">
              <a:solidFill>
                <a:srgbClr val="17179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B64624-1176-1703-6A11-037A8C0C1F1A}"/>
              </a:ext>
            </a:extLst>
          </p:cNvPr>
          <p:cNvSpPr txBox="1"/>
          <p:nvPr/>
        </p:nvSpPr>
        <p:spPr>
          <a:xfrm>
            <a:off x="12183038" y="9281346"/>
            <a:ext cx="497129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Tanzania Instant Payment Systems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7bd9086ed_0_763"/>
          <p:cNvSpPr txBox="1">
            <a:spLocks noGrp="1"/>
          </p:cNvSpPr>
          <p:nvPr>
            <p:ph type="title"/>
          </p:nvPr>
        </p:nvSpPr>
        <p:spPr>
          <a:xfrm>
            <a:off x="1662768" y="2683076"/>
            <a:ext cx="7255800" cy="3154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rmAutofit/>
          </a:bodyPr>
          <a:lstStyle/>
          <a:p>
            <a:pPr>
              <a:buClr>
                <a:srgbClr val="171796"/>
              </a:buClr>
              <a:buSzPts val="4500"/>
            </a:pPr>
            <a:r>
              <a:rPr lang="en-ZA" sz="6750">
                <a:solidFill>
                  <a:srgbClr val="171796"/>
                </a:solidFill>
              </a:rPr>
              <a:t>Regional Play</a:t>
            </a:r>
            <a:endParaRPr sz="6750">
              <a:solidFill>
                <a:srgbClr val="171796"/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6FD42E27-F417-9F63-20BB-6F85ABC53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85467"/>
            <a:ext cx="3535639" cy="1933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g307bd9086ed_0_866"/>
          <p:cNvGrpSpPr/>
          <p:nvPr/>
        </p:nvGrpSpPr>
        <p:grpSpPr>
          <a:xfrm>
            <a:off x="12380549" y="6605136"/>
            <a:ext cx="4804752" cy="2768931"/>
            <a:chOff x="6038025" y="3143077"/>
            <a:chExt cx="2402436" cy="1384500"/>
          </a:xfrm>
        </p:grpSpPr>
        <p:cxnSp>
          <p:nvCxnSpPr>
            <p:cNvPr id="428" name="Google Shape;428;g307bd9086ed_0_866"/>
            <p:cNvCxnSpPr/>
            <p:nvPr/>
          </p:nvCxnSpPr>
          <p:spPr>
            <a:xfrm>
              <a:off x="6038025" y="3312550"/>
              <a:ext cx="535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429" name="Google Shape;429;g307bd9086ed_0_866"/>
            <p:cNvSpPr txBox="1"/>
            <p:nvPr/>
          </p:nvSpPr>
          <p:spPr>
            <a:xfrm>
              <a:off x="6573261" y="3143077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>
                <a:buClr>
                  <a:srgbClr val="9A501E"/>
                </a:buClr>
                <a:buSzPts val="1200"/>
              </a:pPr>
              <a:r>
                <a:rPr lang="en-ZA" b="1">
                  <a:solidFill>
                    <a:srgbClr val="0224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Stable National </a:t>
              </a:r>
              <a:br>
                <a:rPr lang="en-ZA" b="1">
                  <a:solidFill>
                    <a:srgbClr val="0224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ZA" b="1">
                  <a:solidFill>
                    <a:srgbClr val="0224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Payment System</a:t>
              </a:r>
              <a:endParaRPr b="1">
                <a:solidFill>
                  <a:srgbClr val="02246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>
                <a:spcBef>
                  <a:spcPts val="900"/>
                </a:spcBef>
                <a:spcAft>
                  <a:spcPts val="900"/>
                </a:spcAft>
                <a:buClr>
                  <a:srgbClr val="000000"/>
                </a:buClr>
                <a:buSzPts val="1200"/>
              </a:pPr>
              <a:r>
                <a:rPr lang="en-ZA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All DFSPs (Bank and Non-Bank Financial services providers) are operating dependably at acceptable service levels</a:t>
              </a:r>
              <a:endPara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430" name="Google Shape;430;g307bd9086ed_0_866"/>
          <p:cNvGrpSpPr/>
          <p:nvPr/>
        </p:nvGrpSpPr>
        <p:grpSpPr>
          <a:xfrm>
            <a:off x="815412" y="3971934"/>
            <a:ext cx="5989308" cy="2768931"/>
            <a:chOff x="636321" y="1844098"/>
            <a:chExt cx="2994729" cy="1384500"/>
          </a:xfrm>
        </p:grpSpPr>
        <p:sp>
          <p:nvSpPr>
            <p:cNvPr id="431" name="Google Shape;431;g307bd9086ed_0_866"/>
            <p:cNvSpPr txBox="1"/>
            <p:nvPr/>
          </p:nvSpPr>
          <p:spPr>
            <a:xfrm>
              <a:off x="636321" y="184409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r">
                <a:buClr>
                  <a:srgbClr val="9A501E"/>
                </a:buClr>
                <a:buSzPts val="1200"/>
              </a:pPr>
              <a:r>
                <a:rPr lang="en-ZA" b="1">
                  <a:solidFill>
                    <a:srgbClr val="0224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Inclusive, National, </a:t>
              </a:r>
              <a:br>
                <a:rPr lang="en-ZA" b="1">
                  <a:solidFill>
                    <a:srgbClr val="0224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</a:br>
              <a:r>
                <a:rPr lang="en-ZA" b="1">
                  <a:solidFill>
                    <a:srgbClr val="0224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Real-Time Payment Switch</a:t>
              </a:r>
              <a:endParaRPr b="1">
                <a:solidFill>
                  <a:srgbClr val="02246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algn="r">
                <a:spcBef>
                  <a:spcPts val="900"/>
                </a:spcBef>
                <a:spcAft>
                  <a:spcPts val="900"/>
                </a:spcAft>
                <a:buClr>
                  <a:srgbClr val="000000"/>
                </a:buClr>
                <a:buSzPts val="1200"/>
              </a:pPr>
              <a:r>
                <a:rPr lang="en-ZA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The country’s national switch is implemented and connects all DFSPs (Banks and Non-bank financial service providers)</a:t>
              </a:r>
              <a:endPara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2" name="Google Shape;432;g307bd9086ed_0_866"/>
            <p:cNvCxnSpPr/>
            <p:nvPr/>
          </p:nvCxnSpPr>
          <p:spPr>
            <a:xfrm rot="10800000">
              <a:off x="2587350" y="2536350"/>
              <a:ext cx="1043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433" name="Google Shape;433;g307bd9086ed_0_866"/>
          <p:cNvGrpSpPr/>
          <p:nvPr/>
        </p:nvGrpSpPr>
        <p:grpSpPr>
          <a:xfrm>
            <a:off x="10577956" y="3236744"/>
            <a:ext cx="6607358" cy="2768931"/>
            <a:chOff x="4908100" y="1423528"/>
            <a:chExt cx="3303761" cy="1384500"/>
          </a:xfrm>
        </p:grpSpPr>
        <p:cxnSp>
          <p:nvCxnSpPr>
            <p:cNvPr id="434" name="Google Shape;434;g307bd9086ed_0_866"/>
            <p:cNvCxnSpPr/>
            <p:nvPr/>
          </p:nvCxnSpPr>
          <p:spPr>
            <a:xfrm>
              <a:off x="4908100" y="1593250"/>
              <a:ext cx="1436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dot"/>
              <a:round/>
              <a:headEnd type="none" w="sm" len="sm"/>
              <a:tailEnd type="none" w="sm" len="sm"/>
            </a:ln>
          </p:spPr>
        </p:cxnSp>
        <p:sp>
          <p:nvSpPr>
            <p:cNvPr id="435" name="Google Shape;435;g307bd9086ed_0_866"/>
            <p:cNvSpPr txBox="1"/>
            <p:nvPr/>
          </p:nvSpPr>
          <p:spPr>
            <a:xfrm>
              <a:off x="6344661" y="1423528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>
                <a:buClr>
                  <a:srgbClr val="9A501E"/>
                </a:buClr>
                <a:buSzPts val="1200"/>
              </a:pPr>
              <a:r>
                <a:rPr lang="en-ZA" b="1">
                  <a:solidFill>
                    <a:srgbClr val="02246C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Regional Switch</a:t>
              </a:r>
              <a:endParaRPr b="1">
                <a:solidFill>
                  <a:srgbClr val="02246C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>
                <a:spcBef>
                  <a:spcPts val="900"/>
                </a:spcBef>
                <a:spcAft>
                  <a:spcPts val="900"/>
                </a:spcAft>
                <a:buClr>
                  <a:srgbClr val="000000"/>
                </a:buClr>
                <a:buSzPts val="1200"/>
              </a:pPr>
              <a:r>
                <a:rPr lang="en-ZA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 regional level switch will connect to each country level national switch, the success of the regional program depends on the success of the national programs. </a:t>
              </a:r>
              <a:endParaRPr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36" name="Google Shape;436;g307bd9086ed_0_866"/>
          <p:cNvSpPr txBox="1"/>
          <p:nvPr/>
        </p:nvSpPr>
        <p:spPr>
          <a:xfrm>
            <a:off x="1067661" y="2437440"/>
            <a:ext cx="6061950" cy="100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2"/>
              </a:buClr>
              <a:buSzPts val="1400"/>
            </a:pPr>
            <a:r>
              <a:rPr lang="en-ZA" sz="2250" b="1">
                <a:solidFill>
                  <a:srgbClr val="0224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efficiently integrate into the regional switch, first establish a national switch that connects all in-country DFSPs.</a:t>
            </a:r>
            <a:endParaRPr sz="2250" b="1">
              <a:solidFill>
                <a:srgbClr val="0224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37" name="Google Shape;437;g307bd9086ed_0_866"/>
          <p:cNvGrpSpPr/>
          <p:nvPr/>
        </p:nvGrpSpPr>
        <p:grpSpPr>
          <a:xfrm>
            <a:off x="5472826" y="1994225"/>
            <a:ext cx="7521872" cy="6724328"/>
            <a:chOff x="2991269" y="1153325"/>
            <a:chExt cx="3514811" cy="3252002"/>
          </a:xfrm>
        </p:grpSpPr>
        <p:sp>
          <p:nvSpPr>
            <p:cNvPr id="438" name="Google Shape;438;g307bd9086ed_0_866"/>
            <p:cNvSpPr/>
            <p:nvPr/>
          </p:nvSpPr>
          <p:spPr>
            <a:xfrm>
              <a:off x="3477586" y="2585458"/>
              <a:ext cx="2541910" cy="950456"/>
            </a:xfrm>
            <a:custGeom>
              <a:avLst/>
              <a:gdLst/>
              <a:ahLst/>
              <a:cxnLst/>
              <a:rect l="l" t="t" r="r" b="b"/>
              <a:pathLst>
                <a:path w="126826" h="43529" extrusionOk="0">
                  <a:moveTo>
                    <a:pt x="0" y="20002"/>
                  </a:moveTo>
                  <a:lnTo>
                    <a:pt x="63389" y="43529"/>
                  </a:lnTo>
                  <a:lnTo>
                    <a:pt x="126826" y="19907"/>
                  </a:lnTo>
                  <a:lnTo>
                    <a:pt x="6358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/>
            <a:lstStyle/>
            <a:p>
              <a:endParaRPr lang="en-GB" sz="2700"/>
            </a:p>
          </p:txBody>
        </p:sp>
        <p:sp>
          <p:nvSpPr>
            <p:cNvPr id="439" name="Google Shape;439;g307bd9086ed_0_866"/>
            <p:cNvSpPr/>
            <p:nvPr/>
          </p:nvSpPr>
          <p:spPr>
            <a:xfrm>
              <a:off x="2991269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171796"/>
            </a:solidFill>
            <a:ln>
              <a:noFill/>
            </a:ln>
          </p:spPr>
          <p:txBody>
            <a:bodyPr/>
            <a:lstStyle/>
            <a:p>
              <a:endParaRPr lang="en-GB" sz="2700"/>
            </a:p>
          </p:txBody>
        </p:sp>
        <p:sp>
          <p:nvSpPr>
            <p:cNvPr id="440" name="Google Shape;440;g307bd9086ed_0_866"/>
            <p:cNvSpPr/>
            <p:nvPr/>
          </p:nvSpPr>
          <p:spPr>
            <a:xfrm flipH="1">
              <a:off x="4747852" y="3020977"/>
              <a:ext cx="1758228" cy="1384350"/>
            </a:xfrm>
            <a:custGeom>
              <a:avLst/>
              <a:gdLst/>
              <a:ahLst/>
              <a:cxnLst/>
              <a:rect l="l" t="t" r="r" b="b"/>
              <a:pathLst>
                <a:path w="87725" h="63817" extrusionOk="0">
                  <a:moveTo>
                    <a:pt x="24288" y="0"/>
                  </a:moveTo>
                  <a:lnTo>
                    <a:pt x="0" y="29908"/>
                  </a:lnTo>
                  <a:lnTo>
                    <a:pt x="87725" y="63817"/>
                  </a:lnTo>
                  <a:lnTo>
                    <a:pt x="87725" y="42291"/>
                  </a:lnTo>
                  <a:lnTo>
                    <a:pt x="87725" y="23526"/>
                  </a:lnTo>
                  <a:close/>
                </a:path>
              </a:pathLst>
            </a:custGeom>
            <a:solidFill>
              <a:srgbClr val="171796"/>
            </a:solidFill>
            <a:ln>
              <a:noFill/>
            </a:ln>
          </p:spPr>
          <p:txBody>
            <a:bodyPr/>
            <a:lstStyle/>
            <a:p>
              <a:endParaRPr lang="en-GB" sz="2700"/>
            </a:p>
          </p:txBody>
        </p:sp>
        <p:sp>
          <p:nvSpPr>
            <p:cNvPr id="441" name="Google Shape;441;g307bd9086ed_0_866"/>
            <p:cNvSpPr/>
            <p:nvPr/>
          </p:nvSpPr>
          <p:spPr>
            <a:xfrm>
              <a:off x="3969199" y="2001324"/>
              <a:ext cx="1565850" cy="585863"/>
            </a:xfrm>
            <a:custGeom>
              <a:avLst/>
              <a:gdLst/>
              <a:ahLst/>
              <a:cxnLst/>
              <a:rect l="l" t="t" r="r" b="b"/>
              <a:pathLst>
                <a:path w="24053" h="8150" extrusionOk="0">
                  <a:moveTo>
                    <a:pt x="0" y="3827"/>
                  </a:moveTo>
                  <a:lnTo>
                    <a:pt x="11976" y="8150"/>
                  </a:lnTo>
                  <a:lnTo>
                    <a:pt x="24053" y="3827"/>
                  </a:lnTo>
                  <a:lnTo>
                    <a:pt x="12126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/>
            <a:lstStyle/>
            <a:p>
              <a:endParaRPr lang="en-GB" sz="2700"/>
            </a:p>
          </p:txBody>
        </p:sp>
        <p:sp>
          <p:nvSpPr>
            <p:cNvPr id="442" name="Google Shape;442;g307bd9086ed_0_866"/>
            <p:cNvSpPr/>
            <p:nvPr/>
          </p:nvSpPr>
          <p:spPr>
            <a:xfrm>
              <a:off x="356325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GB" sz="2700"/>
            </a:p>
          </p:txBody>
        </p:sp>
        <p:sp>
          <p:nvSpPr>
            <p:cNvPr id="443" name="Google Shape;443;g307bd9086ed_0_866"/>
            <p:cNvSpPr/>
            <p:nvPr/>
          </p:nvSpPr>
          <p:spPr>
            <a:xfrm flipH="1">
              <a:off x="4749365" y="2275837"/>
              <a:ext cx="1189300" cy="1015326"/>
            </a:xfrm>
            <a:custGeom>
              <a:avLst/>
              <a:gdLst/>
              <a:ahLst/>
              <a:cxnLst/>
              <a:rect l="l" t="t" r="r" b="b"/>
              <a:pathLst>
                <a:path w="18238" h="14114" extrusionOk="0">
                  <a:moveTo>
                    <a:pt x="6262" y="0"/>
                  </a:moveTo>
                  <a:lnTo>
                    <a:pt x="18238" y="4324"/>
                  </a:lnTo>
                  <a:lnTo>
                    <a:pt x="18238" y="14114"/>
                  </a:lnTo>
                  <a:lnTo>
                    <a:pt x="0" y="75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GB" sz="2700"/>
            </a:p>
          </p:txBody>
        </p:sp>
        <p:sp>
          <p:nvSpPr>
            <p:cNvPr id="444" name="Google Shape;444;g307bd9086ed_0_866"/>
            <p:cNvSpPr/>
            <p:nvPr/>
          </p:nvSpPr>
          <p:spPr>
            <a:xfrm>
              <a:off x="4059061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71796"/>
            </a:solidFill>
            <a:ln>
              <a:noFill/>
            </a:ln>
          </p:spPr>
          <p:txBody>
            <a:bodyPr/>
            <a:lstStyle/>
            <a:p>
              <a:endParaRPr lang="en-GB" sz="2700"/>
            </a:p>
          </p:txBody>
        </p:sp>
        <p:sp>
          <p:nvSpPr>
            <p:cNvPr id="445" name="Google Shape;445;g307bd9086ed_0_866"/>
            <p:cNvSpPr/>
            <p:nvPr/>
          </p:nvSpPr>
          <p:spPr>
            <a:xfrm flipH="1">
              <a:off x="4749350" y="1153325"/>
              <a:ext cx="693508" cy="1201140"/>
            </a:xfrm>
            <a:custGeom>
              <a:avLst/>
              <a:gdLst/>
              <a:ahLst/>
              <a:cxnLst/>
              <a:rect l="l" t="t" r="r" b="b"/>
              <a:pathLst>
                <a:path w="10635" h="16697" extrusionOk="0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171796"/>
            </a:solidFill>
            <a:ln>
              <a:noFill/>
            </a:ln>
          </p:spPr>
          <p:txBody>
            <a:bodyPr/>
            <a:lstStyle/>
            <a:p>
              <a:endParaRPr lang="en-GB" sz="2700"/>
            </a:p>
          </p:txBody>
        </p:sp>
      </p:grpSp>
      <p:sp>
        <p:nvSpPr>
          <p:cNvPr id="446" name="Google Shape;446;g307bd9086ed_0_866"/>
          <p:cNvSpPr txBox="1"/>
          <p:nvPr/>
        </p:nvSpPr>
        <p:spPr>
          <a:xfrm rot="1284195">
            <a:off x="8177251" y="3642152"/>
            <a:ext cx="1599350" cy="618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2"/>
              </a:buClr>
              <a:buSzPts val="1400"/>
            </a:pPr>
            <a:r>
              <a:rPr lang="en-ZA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Regional Switch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7" name="Google Shape;447;g307bd9086ed_0_866"/>
          <p:cNvSpPr txBox="1"/>
          <p:nvPr/>
        </p:nvSpPr>
        <p:spPr>
          <a:xfrm rot="1282263">
            <a:off x="7180955" y="5218019"/>
            <a:ext cx="2447543" cy="74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2"/>
              </a:buClr>
              <a:buSzPts val="1400"/>
            </a:pPr>
            <a:r>
              <a:rPr lang="en-ZA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Real Time Payment Switch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g307bd9086ed_0_866"/>
          <p:cNvSpPr txBox="1"/>
          <p:nvPr/>
        </p:nvSpPr>
        <p:spPr>
          <a:xfrm rot="1282263">
            <a:off x="6377257" y="6782861"/>
            <a:ext cx="2447543" cy="1152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2"/>
              </a:buClr>
              <a:buSzPts val="1400"/>
            </a:pPr>
            <a:r>
              <a:rPr lang="en-ZA" sz="19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E-Money Issuers</a:t>
            </a:r>
            <a:endParaRPr sz="19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accent2"/>
              </a:buClr>
              <a:buSzPts val="1400"/>
            </a:pPr>
            <a:endParaRPr sz="19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accent2"/>
              </a:buClr>
              <a:buSzPts val="1400"/>
            </a:pPr>
            <a:r>
              <a:rPr lang="en-ZA" sz="19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Banks</a:t>
            </a:r>
            <a:endParaRPr sz="19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9" name="Google Shape;449;g307bd9086ed_0_866"/>
          <p:cNvSpPr txBox="1"/>
          <p:nvPr/>
        </p:nvSpPr>
        <p:spPr>
          <a:xfrm rot="-1301277">
            <a:off x="9749105" y="6539782"/>
            <a:ext cx="2447562" cy="9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accent2"/>
              </a:buClr>
              <a:buSzPts val="1400"/>
            </a:pPr>
            <a:r>
              <a:rPr lang="en-ZA" sz="19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Non-DSFPs</a:t>
            </a:r>
            <a:endParaRPr sz="19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accent2"/>
              </a:buClr>
              <a:buSzPts val="1400"/>
            </a:pPr>
            <a:endParaRPr sz="19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chemeClr val="accent2"/>
              </a:buClr>
              <a:buSzPts val="1400"/>
            </a:pPr>
            <a:r>
              <a:rPr lang="en-ZA" sz="19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MFIs</a:t>
            </a:r>
            <a:endParaRPr sz="19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0" name="Google Shape;450;g307bd9086ed_0_866"/>
          <p:cNvSpPr txBox="1">
            <a:spLocks noGrp="1"/>
          </p:cNvSpPr>
          <p:nvPr>
            <p:ph type="title"/>
          </p:nvPr>
        </p:nvSpPr>
        <p:spPr>
          <a:xfrm>
            <a:off x="2963700" y="392400"/>
            <a:ext cx="12230100" cy="96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2246C"/>
              </a:buClr>
              <a:buSzPts val="2400"/>
            </a:pPr>
            <a:r>
              <a:rPr lang="en-ZA">
                <a:solidFill>
                  <a:srgbClr val="171796"/>
                </a:solidFill>
              </a:rPr>
              <a:t>Regional Interoperability</a:t>
            </a:r>
            <a:endParaRPr>
              <a:solidFill>
                <a:srgbClr val="17179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D4565-DA6A-DA03-70EB-6B256EAFD6B2}"/>
              </a:ext>
            </a:extLst>
          </p:cNvPr>
          <p:cNvSpPr txBox="1"/>
          <p:nvPr/>
        </p:nvSpPr>
        <p:spPr>
          <a:xfrm>
            <a:off x="12954000" y="9258300"/>
            <a:ext cx="42325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Source: Building RTPS forum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7bd9086ed_0_951"/>
          <p:cNvSpPr txBox="1">
            <a:spLocks noGrp="1"/>
          </p:cNvSpPr>
          <p:nvPr>
            <p:ph type="title"/>
          </p:nvPr>
        </p:nvSpPr>
        <p:spPr>
          <a:xfrm>
            <a:off x="2963700" y="392400"/>
            <a:ext cx="12230100" cy="96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2246C"/>
              </a:buClr>
              <a:buSzPts val="2400"/>
            </a:pPr>
            <a:r>
              <a:rPr lang="en-ZA">
                <a:solidFill>
                  <a:srgbClr val="171796"/>
                </a:solidFill>
              </a:rPr>
              <a:t>Data Privacy and PII</a:t>
            </a:r>
            <a:endParaRPr>
              <a:solidFill>
                <a:srgbClr val="171796"/>
              </a:solidFill>
            </a:endParaRPr>
          </a:p>
        </p:txBody>
      </p:sp>
      <p:sp>
        <p:nvSpPr>
          <p:cNvPr id="456" name="Google Shape;456;g307bd9086ed_0_951"/>
          <p:cNvSpPr txBox="1"/>
          <p:nvPr/>
        </p:nvSpPr>
        <p:spPr>
          <a:xfrm>
            <a:off x="1447800" y="7460363"/>
            <a:ext cx="16840200" cy="1615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 marL="514247" indent="-418997">
              <a:buClr>
                <a:srgbClr val="02246C"/>
              </a:buClr>
              <a:buSzPts val="1400"/>
              <a:buFont typeface="Helvetica Neue"/>
              <a:buChar char="•"/>
            </a:pPr>
            <a:r>
              <a:rPr lang="en-ZA" sz="2400" dirty="0">
                <a:solidFill>
                  <a:srgbClr val="0224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PII requirements can be agreed upon </a:t>
            </a:r>
            <a:r>
              <a:rPr lang="en-ZA" sz="2400" i="1" dirty="0">
                <a:solidFill>
                  <a:srgbClr val="0224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 hoc</a:t>
            </a:r>
            <a:r>
              <a:rPr lang="en-ZA" sz="2400" dirty="0">
                <a:solidFill>
                  <a:srgbClr val="0224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as part of the terms’ agreement.</a:t>
            </a:r>
            <a:endParaRPr sz="700" dirty="0">
              <a:solidFill>
                <a:srgbClr val="0224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247" indent="-418997">
              <a:buClr>
                <a:srgbClr val="02246C"/>
              </a:buClr>
              <a:buSzPts val="1400"/>
              <a:buFont typeface="Helvetica Neue"/>
              <a:buChar char="•"/>
            </a:pPr>
            <a:r>
              <a:rPr lang="en-ZA" sz="2400" dirty="0">
                <a:solidFill>
                  <a:srgbClr val="0224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warranty that the PII will be provided on request is attached to the payment instructions.</a:t>
            </a:r>
            <a:endParaRPr sz="700" dirty="0">
              <a:solidFill>
                <a:srgbClr val="0224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247" indent="-418997">
              <a:buClr>
                <a:srgbClr val="02246C"/>
              </a:buClr>
              <a:buSzPts val="1400"/>
              <a:buFont typeface="Helvetica Neue"/>
              <a:buChar char="•"/>
            </a:pPr>
            <a:r>
              <a:rPr lang="en-ZA" sz="2400" dirty="0">
                <a:solidFill>
                  <a:srgbClr val="0224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creditor institution and any intermediaries are responsible for securely storing the warranty.</a:t>
            </a:r>
            <a:endParaRPr sz="2000" dirty="0">
              <a:solidFill>
                <a:srgbClr val="0224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14247" indent="-418997">
              <a:buClr>
                <a:srgbClr val="02246C"/>
              </a:buClr>
              <a:buSzPts val="1400"/>
              <a:buFont typeface="Helvetica Neue"/>
              <a:buChar char="•"/>
            </a:pPr>
            <a:r>
              <a:rPr lang="en-ZA" sz="2400" dirty="0">
                <a:solidFill>
                  <a:srgbClr val="02246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a regulator wants to see the PII, it asks the party that owns the PII (or, perhaps, the IPS to which the party belongs).</a:t>
            </a:r>
            <a:endParaRPr sz="700" dirty="0">
              <a:solidFill>
                <a:srgbClr val="02246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7" name="Google Shape;457;g307bd9086ed_0_9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5425" y="3076463"/>
            <a:ext cx="1279350" cy="1279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g307bd9086ed_0_951"/>
          <p:cNvGrpSpPr/>
          <p:nvPr/>
        </p:nvGrpSpPr>
        <p:grpSpPr>
          <a:xfrm>
            <a:off x="808043" y="2060116"/>
            <a:ext cx="16908393" cy="5371086"/>
            <a:chOff x="538695" y="611410"/>
            <a:chExt cx="11272262" cy="3580724"/>
          </a:xfrm>
        </p:grpSpPr>
        <p:grpSp>
          <p:nvGrpSpPr>
            <p:cNvPr id="459" name="Google Shape;459;g307bd9086ed_0_951"/>
            <p:cNvGrpSpPr/>
            <p:nvPr/>
          </p:nvGrpSpPr>
          <p:grpSpPr>
            <a:xfrm>
              <a:off x="538695" y="611410"/>
              <a:ext cx="11272262" cy="3580615"/>
              <a:chOff x="157695" y="335838"/>
              <a:chExt cx="11272262" cy="3580615"/>
            </a:xfrm>
          </p:grpSpPr>
          <p:sp>
            <p:nvSpPr>
              <p:cNvPr id="460" name="Google Shape;460;g307bd9086ed_0_951"/>
              <p:cNvSpPr/>
              <p:nvPr/>
            </p:nvSpPr>
            <p:spPr>
              <a:xfrm>
                <a:off x="854962" y="1999339"/>
                <a:ext cx="1773000" cy="957600"/>
              </a:xfrm>
              <a:prstGeom prst="roundRect">
                <a:avLst>
                  <a:gd name="adj" fmla="val 16667"/>
                </a:avLst>
              </a:prstGeom>
              <a:solidFill>
                <a:srgbClr val="171796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200"/>
                </a:pPr>
                <a:r>
                  <a:rPr lang="en-ZA" sz="3300" dirty="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DFSP A</a:t>
                </a:r>
                <a:endParaRPr sz="21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1" name="Google Shape;461;g307bd9086ed_0_951"/>
              <p:cNvSpPr txBox="1"/>
              <p:nvPr/>
            </p:nvSpPr>
            <p:spPr>
              <a:xfrm>
                <a:off x="1376334" y="3639494"/>
                <a:ext cx="730200" cy="276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38" tIns="68550" rIns="137138" bIns="6855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200"/>
                </a:pPr>
                <a:r>
                  <a:rPr lang="en-ZA" b="1">
                    <a:solidFill>
                      <a:srgbClr val="9A501E"/>
                    </a:solidFill>
                    <a:latin typeface="Arial"/>
                    <a:ea typeface="Arial"/>
                    <a:cs typeface="Arial"/>
                    <a:sym typeface="Arial"/>
                  </a:rPr>
                  <a:t>PII</a:t>
                </a:r>
                <a:endParaRPr sz="1350" b="1">
                  <a:solidFill>
                    <a:srgbClr val="02246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g307bd9086ed_0_951"/>
              <p:cNvSpPr/>
              <p:nvPr/>
            </p:nvSpPr>
            <p:spPr>
              <a:xfrm>
                <a:off x="2967692" y="2264608"/>
                <a:ext cx="2084400" cy="352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171796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9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g307bd9086ed_0_951"/>
              <p:cNvSpPr/>
              <p:nvPr/>
            </p:nvSpPr>
            <p:spPr>
              <a:xfrm>
                <a:off x="5391806" y="2147235"/>
                <a:ext cx="1297296" cy="801900"/>
              </a:xfrm>
              <a:prstGeom prst="flowChartDocument">
                <a:avLst/>
              </a:prstGeom>
              <a:solidFill>
                <a:srgbClr val="171796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</a:pPr>
                <a:r>
                  <a:rPr lang="en-ZA" sz="2100" dirty="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Payment Instruction</a:t>
                </a:r>
                <a:endParaRPr sz="21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4" name="Google Shape;464;g307bd9086ed_0_951"/>
              <p:cNvSpPr/>
              <p:nvPr/>
            </p:nvSpPr>
            <p:spPr>
              <a:xfrm>
                <a:off x="7028862" y="2264608"/>
                <a:ext cx="2195400" cy="3522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171796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9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g307bd9086ed_0_951"/>
              <p:cNvSpPr/>
              <p:nvPr/>
            </p:nvSpPr>
            <p:spPr>
              <a:xfrm>
                <a:off x="9504568" y="1981954"/>
                <a:ext cx="1773000" cy="957600"/>
              </a:xfrm>
              <a:prstGeom prst="roundRect">
                <a:avLst>
                  <a:gd name="adj" fmla="val 16667"/>
                </a:avLst>
              </a:prstGeom>
              <a:solidFill>
                <a:srgbClr val="171796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2200"/>
                </a:pPr>
                <a:r>
                  <a:rPr lang="en-ZA" sz="3300" dirty="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DFSP B</a:t>
                </a:r>
                <a:endParaRPr sz="2100" dirty="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6" name="Google Shape;466;g307bd9086ed_0_951"/>
              <p:cNvSpPr txBox="1"/>
              <p:nvPr/>
            </p:nvSpPr>
            <p:spPr>
              <a:xfrm>
                <a:off x="5506804" y="3546153"/>
                <a:ext cx="1126500" cy="2769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38" tIns="68550" rIns="137138" bIns="6855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200"/>
                </a:pPr>
                <a:r>
                  <a:rPr lang="en-ZA" b="1">
                    <a:solidFill>
                      <a:srgbClr val="F49200"/>
                    </a:solidFill>
                    <a:latin typeface="Arial"/>
                    <a:ea typeface="Arial"/>
                    <a:cs typeface="Arial"/>
                    <a:sym typeface="Arial"/>
                  </a:rPr>
                  <a:t>Warranty</a:t>
                </a:r>
                <a:endParaRPr b="1">
                  <a:solidFill>
                    <a:srgbClr val="F492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g307bd9086ed_0_951"/>
              <p:cNvSpPr txBox="1"/>
              <p:nvPr/>
            </p:nvSpPr>
            <p:spPr>
              <a:xfrm>
                <a:off x="157695" y="383725"/>
                <a:ext cx="1569900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38" tIns="68550" rIns="137138" bIns="6855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</a:pPr>
                <a:r>
                  <a:rPr lang="en-ZA" sz="2100" b="1">
                    <a:solidFill>
                      <a:schemeClr val="dk2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Regulator at member state A</a:t>
                </a:r>
                <a:endParaRPr sz="210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8" name="Google Shape;468;g307bd9086ed_0_951"/>
              <p:cNvSpPr txBox="1"/>
              <p:nvPr/>
            </p:nvSpPr>
            <p:spPr>
              <a:xfrm>
                <a:off x="9860057" y="335838"/>
                <a:ext cx="1569900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38" tIns="68550" rIns="137138" bIns="68550" anchor="t" anchorCtr="0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</a:pPr>
                <a:r>
                  <a:rPr lang="en-ZA" sz="2100" b="1">
                    <a:solidFill>
                      <a:srgbClr val="02246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Regulator at member state B</a:t>
                </a:r>
                <a:endParaRPr sz="2100" b="1">
                  <a:solidFill>
                    <a:srgbClr val="02246C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69" name="Google Shape;469;g307bd9086ed_0_951"/>
              <p:cNvSpPr/>
              <p:nvPr/>
            </p:nvSpPr>
            <p:spPr>
              <a:xfrm>
                <a:off x="5391806" y="1173171"/>
                <a:ext cx="1297296" cy="801900"/>
              </a:xfrm>
              <a:prstGeom prst="flowChartDocument">
                <a:avLst/>
              </a:prstGeom>
              <a:solidFill>
                <a:srgbClr val="171796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1400"/>
                </a:pPr>
                <a:r>
                  <a:rPr lang="en-ZA" sz="2100">
                    <a:solidFill>
                      <a:schemeClr val="lt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Agreement of Terms</a:t>
                </a:r>
                <a:endParaRPr sz="21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470" name="Google Shape;470;g307bd9086ed_0_951"/>
              <p:cNvSpPr/>
              <p:nvPr/>
            </p:nvSpPr>
            <p:spPr>
              <a:xfrm>
                <a:off x="2967692" y="1634925"/>
                <a:ext cx="2084400" cy="340200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rgbClr val="171796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9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g307bd9086ed_0_951"/>
              <p:cNvSpPr/>
              <p:nvPr/>
            </p:nvSpPr>
            <p:spPr>
              <a:xfrm>
                <a:off x="7028862" y="1634925"/>
                <a:ext cx="2195400" cy="340200"/>
              </a:xfrm>
              <a:prstGeom prst="leftRightArrow">
                <a:avLst>
                  <a:gd name="adj1" fmla="val 50000"/>
                  <a:gd name="adj2" fmla="val 50000"/>
                </a:avLst>
              </a:prstGeom>
              <a:solidFill>
                <a:srgbClr val="171796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37138" tIns="68550" rIns="137138" bIns="68550" anchor="ctr" anchorCtr="0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900"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472" name="Google Shape;472;g307bd9086ed_0_951"/>
              <p:cNvCxnSpPr>
                <a:endCxn id="460" idx="0"/>
              </p:cNvCxnSpPr>
              <p:nvPr/>
            </p:nvCxnSpPr>
            <p:spPr>
              <a:xfrm flipH="1">
                <a:off x="1741462" y="974239"/>
                <a:ext cx="8240700" cy="1025100"/>
              </a:xfrm>
              <a:prstGeom prst="bentConnector2">
                <a:avLst/>
              </a:prstGeom>
              <a:noFill/>
              <a:ln w="88900" cap="flat" cmpd="sng">
                <a:solidFill>
                  <a:schemeClr val="dk2"/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</p:cxnSp>
        </p:grpSp>
        <p:pic>
          <p:nvPicPr>
            <p:cNvPr id="473" name="Google Shape;473;g307bd9086ed_0_95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598000" y="1212775"/>
              <a:ext cx="852900" cy="85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g307bd9086ed_0_95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38700" y="3342250"/>
              <a:ext cx="594000" cy="59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5" name="Google Shape;475;g307bd9086ed_0_951"/>
            <p:cNvSpPr txBox="1"/>
            <p:nvPr/>
          </p:nvSpPr>
          <p:spPr>
            <a:xfrm>
              <a:off x="10227304" y="3915175"/>
              <a:ext cx="11265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38" tIns="68550" rIns="137138" bIns="68550" anchor="t" anchorCtr="0">
              <a:spAutoFit/>
            </a:bodyPr>
            <a:lstStyle/>
            <a:p>
              <a:pPr algn="ctr">
                <a:buClr>
                  <a:srgbClr val="000000"/>
                </a:buClr>
                <a:buSzPts val="1200"/>
              </a:pPr>
              <a:r>
                <a:rPr lang="en-ZA" b="1">
                  <a:solidFill>
                    <a:srgbClr val="F49200"/>
                  </a:solidFill>
                  <a:latin typeface="Arial"/>
                  <a:ea typeface="Arial"/>
                  <a:cs typeface="Arial"/>
                  <a:sym typeface="Arial"/>
                </a:rPr>
                <a:t>Warranty</a:t>
              </a:r>
              <a:endParaRPr b="1">
                <a:solidFill>
                  <a:srgbClr val="F492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6" name="Google Shape;476;g307bd9086ed_0_9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74050" y="3342250"/>
              <a:ext cx="502175" cy="502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g307bd9086ed_0_95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539463" y="3434075"/>
              <a:ext cx="502175" cy="502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D021FD-F034-B530-C1A5-EAC7F1B60CD5}"/>
              </a:ext>
            </a:extLst>
          </p:cNvPr>
          <p:cNvSpPr txBox="1"/>
          <p:nvPr/>
        </p:nvSpPr>
        <p:spPr>
          <a:xfrm>
            <a:off x="13532678" y="9283869"/>
            <a:ext cx="34599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Credit: Michael Richard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07bd9086ed_0_1001"/>
          <p:cNvSpPr txBox="1">
            <a:spLocks noGrp="1"/>
          </p:cNvSpPr>
          <p:nvPr>
            <p:ph type="title"/>
          </p:nvPr>
        </p:nvSpPr>
        <p:spPr>
          <a:xfrm>
            <a:off x="1662768" y="2683076"/>
            <a:ext cx="7255800" cy="3154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rmAutofit/>
          </a:bodyPr>
          <a:lstStyle/>
          <a:p>
            <a:pPr>
              <a:buClr>
                <a:srgbClr val="171796"/>
              </a:buClr>
              <a:buSzPts val="4500"/>
            </a:pPr>
            <a:r>
              <a:rPr lang="en-ZA" sz="6750">
                <a:solidFill>
                  <a:srgbClr val="171796"/>
                </a:solidFill>
              </a:rPr>
              <a:t>Key Success Factors</a:t>
            </a:r>
            <a:endParaRPr sz="6750">
              <a:solidFill>
                <a:srgbClr val="171796"/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1605DE6E-D466-DEE6-816E-F71F36FAA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85467"/>
            <a:ext cx="3535639" cy="1933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07bd9086ed_0_1028"/>
          <p:cNvSpPr txBox="1"/>
          <p:nvPr/>
        </p:nvSpPr>
        <p:spPr>
          <a:xfrm>
            <a:off x="172812" y="6612740"/>
            <a:ext cx="4027050" cy="138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ZA" sz="270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E-KYC and Centralised Registries</a:t>
            </a:r>
            <a:endParaRPr sz="2700" b="1" dirty="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1400"/>
            </a:pPr>
            <a:endParaRPr sz="2700" b="1" dirty="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g307bd9086ed_0_1028"/>
          <p:cNvSpPr txBox="1"/>
          <p:nvPr/>
        </p:nvSpPr>
        <p:spPr>
          <a:xfrm>
            <a:off x="3990786" y="6624001"/>
            <a:ext cx="3462750" cy="263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ZA" sz="270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Regulatory Collaboration between Central Banks and Telecommunications Regulators</a:t>
            </a:r>
            <a:endParaRPr sz="2700" b="1" dirty="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g307bd9086ed_0_1028"/>
          <p:cNvSpPr txBox="1"/>
          <p:nvPr/>
        </p:nvSpPr>
        <p:spPr>
          <a:xfrm>
            <a:off x="7626900" y="6624009"/>
            <a:ext cx="3462750" cy="2492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ZA" sz="270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Transparency in License Processing Timelines and Feedback</a:t>
            </a:r>
            <a:endParaRPr sz="2700" b="1" dirty="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1200"/>
            </a:pPr>
            <a:endParaRPr i="1" dirty="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1" name="Google Shape;491;g307bd9086ed_0_1028"/>
          <p:cNvSpPr txBox="1"/>
          <p:nvPr/>
        </p:nvSpPr>
        <p:spPr>
          <a:xfrm>
            <a:off x="11354960" y="6631529"/>
            <a:ext cx="3143250" cy="180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ZA" sz="27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Oversight and Supervision Models </a:t>
            </a:r>
            <a:endParaRPr sz="2700" b="1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1400"/>
            </a:pPr>
            <a:endParaRPr sz="2700" b="1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2" name="Google Shape;492;g307bd9086ed_0_1028"/>
          <p:cNvSpPr txBox="1"/>
          <p:nvPr/>
        </p:nvSpPr>
        <p:spPr>
          <a:xfrm>
            <a:off x="15081453" y="6650318"/>
            <a:ext cx="3143250" cy="180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ZA" sz="27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and Capacity Building Workshops</a:t>
            </a:r>
            <a:endParaRPr sz="2700" b="1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3" name="Google Shape;493;g307bd9086ed_0_1028"/>
          <p:cNvSpPr txBox="1">
            <a:spLocks noGrp="1"/>
          </p:cNvSpPr>
          <p:nvPr>
            <p:ph type="title"/>
          </p:nvPr>
        </p:nvSpPr>
        <p:spPr>
          <a:xfrm>
            <a:off x="804672" y="392408"/>
            <a:ext cx="16678800" cy="96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buClr>
                <a:srgbClr val="171796"/>
              </a:buClr>
            </a:pPr>
            <a:r>
              <a:rPr lang="en-ZA">
                <a:solidFill>
                  <a:srgbClr val="1717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Success Factors</a:t>
            </a:r>
            <a:endParaRPr/>
          </a:p>
        </p:txBody>
      </p:sp>
      <p:sp>
        <p:nvSpPr>
          <p:cNvPr id="494" name="Google Shape;494;g307bd9086ed_0_1028"/>
          <p:cNvSpPr/>
          <p:nvPr/>
        </p:nvSpPr>
        <p:spPr>
          <a:xfrm>
            <a:off x="125063" y="2781300"/>
            <a:ext cx="3462528" cy="34198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048" r="-25039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700"/>
          </a:p>
        </p:txBody>
      </p:sp>
      <p:sp>
        <p:nvSpPr>
          <p:cNvPr id="495" name="Google Shape;495;g307bd9086ed_0_1028"/>
          <p:cNvSpPr/>
          <p:nvPr/>
        </p:nvSpPr>
        <p:spPr>
          <a:xfrm>
            <a:off x="3831275" y="2781300"/>
            <a:ext cx="3310128" cy="341985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39277" r="-39287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700"/>
          </a:p>
        </p:txBody>
      </p:sp>
      <p:sp>
        <p:nvSpPr>
          <p:cNvPr id="496" name="Google Shape;496;g307bd9086ed_0_1028"/>
          <p:cNvSpPr/>
          <p:nvPr/>
        </p:nvSpPr>
        <p:spPr>
          <a:xfrm>
            <a:off x="7526235" y="2837688"/>
            <a:ext cx="3346704" cy="330708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5048" r="-25039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700"/>
          </a:p>
        </p:txBody>
      </p:sp>
      <p:sp>
        <p:nvSpPr>
          <p:cNvPr id="497" name="Google Shape;497;g307bd9086ed_0_1028"/>
          <p:cNvSpPr/>
          <p:nvPr/>
        </p:nvSpPr>
        <p:spPr>
          <a:xfrm>
            <a:off x="11168916" y="2837688"/>
            <a:ext cx="3346704" cy="330708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16659" r="-16668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700"/>
          </a:p>
        </p:txBody>
      </p:sp>
      <p:sp>
        <p:nvSpPr>
          <p:cNvPr id="498" name="Google Shape;498;g307bd9086ed_0_1028"/>
          <p:cNvSpPr/>
          <p:nvPr/>
        </p:nvSpPr>
        <p:spPr>
          <a:xfrm>
            <a:off x="14811597" y="2837688"/>
            <a:ext cx="3346704" cy="330708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39277" r="-39287"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2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8" grpId="0"/>
      <p:bldP spid="489" grpId="0"/>
      <p:bldP spid="490" grpId="0"/>
      <p:bldP spid="491" grpId="0"/>
      <p:bldP spid="492" grpId="0"/>
      <p:bldP spid="494" grpId="0" animBg="1"/>
      <p:bldP spid="495" grpId="0" animBg="1"/>
      <p:bldP spid="496" grpId="0" animBg="1"/>
      <p:bldP spid="497" grpId="0" animBg="1"/>
      <p:bldP spid="49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07bd9086ed_0_1076"/>
          <p:cNvSpPr txBox="1"/>
          <p:nvPr/>
        </p:nvSpPr>
        <p:spPr>
          <a:xfrm>
            <a:off x="172812" y="6493865"/>
            <a:ext cx="4027050" cy="1384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ZA" sz="27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Regtech, enabling smarter and proactive  oversight</a:t>
            </a:r>
            <a:endParaRPr sz="2700" b="1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g307bd9086ed_0_1076"/>
          <p:cNvSpPr txBox="1"/>
          <p:nvPr/>
        </p:nvSpPr>
        <p:spPr>
          <a:xfrm>
            <a:off x="4447986" y="6505126"/>
            <a:ext cx="3462750" cy="180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ZA" sz="27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Privacy, Data Sharing and Monitoring of Data Gaps</a:t>
            </a:r>
            <a:endParaRPr sz="2700" b="1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g307bd9086ed_0_1076"/>
          <p:cNvSpPr txBox="1"/>
          <p:nvPr/>
        </p:nvSpPr>
        <p:spPr>
          <a:xfrm>
            <a:off x="7969800" y="6505135"/>
            <a:ext cx="3462750" cy="221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ZA" sz="270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Cross-border transfers and interoperability</a:t>
            </a:r>
            <a:endParaRPr sz="2700" b="1" dirty="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1400"/>
            </a:pPr>
            <a:endParaRPr sz="2700" b="1" dirty="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1400"/>
            </a:pPr>
            <a:endParaRPr sz="2700" b="1" dirty="0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g307bd9086ed_0_1076"/>
          <p:cNvSpPr txBox="1"/>
          <p:nvPr/>
        </p:nvSpPr>
        <p:spPr>
          <a:xfrm>
            <a:off x="11812160" y="6512654"/>
            <a:ext cx="3143250" cy="2631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ZA" sz="27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Issuance of Mobile Money, Fees and Mobile Money Business Models  </a:t>
            </a:r>
            <a:endParaRPr sz="2700" b="1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Clr>
                <a:srgbClr val="000000"/>
              </a:buClr>
              <a:buSzPts val="1400"/>
            </a:pPr>
            <a:endParaRPr sz="2700" b="1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g307bd9086ed_0_1076"/>
          <p:cNvSpPr txBox="1"/>
          <p:nvPr/>
        </p:nvSpPr>
        <p:spPr>
          <a:xfrm>
            <a:off x="15081453" y="6531443"/>
            <a:ext cx="3143250" cy="180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ZA" sz="2700" b="1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Savings and Other Intermediary Products</a:t>
            </a:r>
            <a:endParaRPr sz="2700" b="1">
              <a:solidFill>
                <a:srgbClr val="00206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9" name="Google Shape;509;g307bd9086ed_0_1076"/>
          <p:cNvSpPr txBox="1">
            <a:spLocks noGrp="1"/>
          </p:cNvSpPr>
          <p:nvPr>
            <p:ph type="title"/>
          </p:nvPr>
        </p:nvSpPr>
        <p:spPr>
          <a:xfrm>
            <a:off x="804672" y="392408"/>
            <a:ext cx="16678800" cy="96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buClr>
                <a:srgbClr val="171796"/>
              </a:buClr>
            </a:pPr>
            <a:r>
              <a:rPr lang="en-ZA">
                <a:solidFill>
                  <a:srgbClr val="1717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Success Factors</a:t>
            </a:r>
            <a:endParaRPr/>
          </a:p>
        </p:txBody>
      </p:sp>
      <p:sp>
        <p:nvSpPr>
          <p:cNvPr id="510" name="Google Shape;510;g307bd9086ed_0_1076"/>
          <p:cNvSpPr/>
          <p:nvPr/>
        </p:nvSpPr>
        <p:spPr>
          <a:xfrm>
            <a:off x="4077936" y="2781300"/>
            <a:ext cx="3462528" cy="3465576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5048" r="-2503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511" name="Google Shape;511;g307bd9086ed_0_1076"/>
          <p:cNvSpPr/>
          <p:nvPr/>
        </p:nvSpPr>
        <p:spPr>
          <a:xfrm>
            <a:off x="192636" y="2781300"/>
            <a:ext cx="3462528" cy="330708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0169" r="-4019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512" name="Google Shape;512;g307bd9086ed_0_1076"/>
          <p:cNvSpPr/>
          <p:nvPr/>
        </p:nvSpPr>
        <p:spPr>
          <a:xfrm>
            <a:off x="7770861" y="2781300"/>
            <a:ext cx="3310128" cy="330708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26478" r="-2647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513" name="Google Shape;513;g307bd9086ed_0_1076"/>
          <p:cNvSpPr/>
          <p:nvPr/>
        </p:nvSpPr>
        <p:spPr>
          <a:xfrm>
            <a:off x="11278031" y="2781300"/>
            <a:ext cx="3310128" cy="330708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25048" r="-2503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514" name="Google Shape;514;g307bd9086ed_0_1076"/>
          <p:cNvSpPr/>
          <p:nvPr/>
        </p:nvSpPr>
        <p:spPr>
          <a:xfrm>
            <a:off x="14785236" y="2781300"/>
            <a:ext cx="3310128" cy="330708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29678" r="-2967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" grpId="0"/>
      <p:bldP spid="505" grpId="0"/>
      <p:bldP spid="506" grpId="0"/>
      <p:bldP spid="507" grpId="0"/>
      <p:bldP spid="508" grpId="0"/>
      <p:bldP spid="510" grpId="0" animBg="1"/>
      <p:bldP spid="511" grpId="0" animBg="1"/>
      <p:bldP spid="512" grpId="0" animBg="1"/>
      <p:bldP spid="513" grpId="0" animBg="1"/>
      <p:bldP spid="5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/>
          <p:nvPr/>
        </p:nvSpPr>
        <p:spPr>
          <a:xfrm>
            <a:off x="15362836" y="2371448"/>
            <a:ext cx="558275" cy="549378"/>
          </a:xfrm>
          <a:custGeom>
            <a:avLst/>
            <a:gdLst/>
            <a:ahLst/>
            <a:cxnLst/>
            <a:rect l="l" t="t" r="r" b="b"/>
            <a:pathLst>
              <a:path w="593120" h="593120" extrusionOk="0">
                <a:moveTo>
                  <a:pt x="0" y="0"/>
                </a:moveTo>
                <a:lnTo>
                  <a:pt x="593120" y="0"/>
                </a:lnTo>
                <a:lnTo>
                  <a:pt x="593120" y="593120"/>
                </a:lnTo>
                <a:lnTo>
                  <a:pt x="0" y="5931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174" name="Google Shape;174;p3"/>
          <p:cNvSpPr/>
          <p:nvPr/>
        </p:nvSpPr>
        <p:spPr>
          <a:xfrm>
            <a:off x="13076683" y="3270749"/>
            <a:ext cx="3496421" cy="2918606"/>
          </a:xfrm>
          <a:custGeom>
            <a:avLst/>
            <a:gdLst/>
            <a:ahLst/>
            <a:cxnLst/>
            <a:rect l="l" t="t" r="r" b="b"/>
            <a:pathLst>
              <a:path w="1027981" h="870576" extrusionOk="0">
                <a:moveTo>
                  <a:pt x="64468" y="0"/>
                </a:moveTo>
                <a:lnTo>
                  <a:pt x="963512" y="0"/>
                </a:lnTo>
                <a:cubicBezTo>
                  <a:pt x="999117" y="0"/>
                  <a:pt x="1027981" y="28863"/>
                  <a:pt x="1027981" y="64468"/>
                </a:cubicBezTo>
                <a:lnTo>
                  <a:pt x="1027981" y="806108"/>
                </a:lnTo>
                <a:cubicBezTo>
                  <a:pt x="1027981" y="823206"/>
                  <a:pt x="1021189" y="839603"/>
                  <a:pt x="1009098" y="851694"/>
                </a:cubicBezTo>
                <a:cubicBezTo>
                  <a:pt x="997008" y="863784"/>
                  <a:pt x="980610" y="870576"/>
                  <a:pt x="963512" y="870576"/>
                </a:cubicBezTo>
                <a:lnTo>
                  <a:pt x="64468" y="870576"/>
                </a:lnTo>
                <a:cubicBezTo>
                  <a:pt x="47370" y="870576"/>
                  <a:pt x="30973" y="863784"/>
                  <a:pt x="18882" y="851694"/>
                </a:cubicBezTo>
                <a:cubicBezTo>
                  <a:pt x="6792" y="839603"/>
                  <a:pt x="0" y="823206"/>
                  <a:pt x="0" y="806108"/>
                </a:cubicBezTo>
                <a:lnTo>
                  <a:pt x="0" y="64468"/>
                </a:lnTo>
                <a:cubicBezTo>
                  <a:pt x="0" y="47370"/>
                  <a:pt x="6792" y="30973"/>
                  <a:pt x="18882" y="18882"/>
                </a:cubicBezTo>
                <a:cubicBezTo>
                  <a:pt x="30973" y="6792"/>
                  <a:pt x="47370" y="0"/>
                  <a:pt x="64468" y="0"/>
                </a:cubicBezTo>
                <a:close/>
              </a:path>
            </a:pathLst>
          </a:custGeom>
          <a:solidFill>
            <a:schemeClr val="dk2"/>
          </a:solidFill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 txBox="1">
            <a:spLocks noGrp="1"/>
          </p:cNvSpPr>
          <p:nvPr>
            <p:ph type="title"/>
          </p:nvPr>
        </p:nvSpPr>
        <p:spPr>
          <a:xfrm>
            <a:off x="2963663" y="587213"/>
            <a:ext cx="12155400" cy="11938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64550" tIns="82275" rIns="164550" bIns="82275" rtlCol="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2246C"/>
              </a:buClr>
              <a:buSzPts val="2400"/>
            </a:pPr>
            <a:r>
              <a:rPr lang="en-ZA">
                <a:solidFill>
                  <a:srgbClr val="171796"/>
                </a:solidFill>
              </a:rPr>
              <a:t>Overview of the revised SADC Mobile Money Guidelines</a:t>
            </a:r>
            <a:endParaRPr>
              <a:solidFill>
                <a:srgbClr val="171796"/>
              </a:solidFill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1799663" y="3270749"/>
            <a:ext cx="3496421" cy="2918606"/>
          </a:xfrm>
          <a:custGeom>
            <a:avLst/>
            <a:gdLst/>
            <a:ahLst/>
            <a:cxnLst/>
            <a:rect l="l" t="t" r="r" b="b"/>
            <a:pathLst>
              <a:path w="1027981" h="870576" extrusionOk="0">
                <a:moveTo>
                  <a:pt x="64468" y="0"/>
                </a:moveTo>
                <a:lnTo>
                  <a:pt x="963512" y="0"/>
                </a:lnTo>
                <a:cubicBezTo>
                  <a:pt x="999117" y="0"/>
                  <a:pt x="1027981" y="28863"/>
                  <a:pt x="1027981" y="64468"/>
                </a:cubicBezTo>
                <a:lnTo>
                  <a:pt x="1027981" y="806108"/>
                </a:lnTo>
                <a:cubicBezTo>
                  <a:pt x="1027981" y="823206"/>
                  <a:pt x="1021189" y="839603"/>
                  <a:pt x="1009098" y="851694"/>
                </a:cubicBezTo>
                <a:cubicBezTo>
                  <a:pt x="997008" y="863784"/>
                  <a:pt x="980610" y="870576"/>
                  <a:pt x="963512" y="870576"/>
                </a:cubicBezTo>
                <a:lnTo>
                  <a:pt x="64468" y="870576"/>
                </a:lnTo>
                <a:cubicBezTo>
                  <a:pt x="47370" y="870576"/>
                  <a:pt x="30973" y="863784"/>
                  <a:pt x="18882" y="851694"/>
                </a:cubicBezTo>
                <a:cubicBezTo>
                  <a:pt x="6792" y="839603"/>
                  <a:pt x="0" y="823206"/>
                  <a:pt x="0" y="806108"/>
                </a:cubicBezTo>
                <a:lnTo>
                  <a:pt x="0" y="64468"/>
                </a:lnTo>
                <a:cubicBezTo>
                  <a:pt x="0" y="47370"/>
                  <a:pt x="6792" y="30973"/>
                  <a:pt x="18882" y="18882"/>
                </a:cubicBezTo>
                <a:cubicBezTo>
                  <a:pt x="30973" y="6792"/>
                  <a:pt x="47370" y="0"/>
                  <a:pt x="64468" y="0"/>
                </a:cubicBezTo>
                <a:close/>
              </a:path>
            </a:pathLst>
          </a:custGeom>
          <a:solidFill>
            <a:srgbClr val="171796"/>
          </a:solidFill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5520569" y="3270749"/>
            <a:ext cx="3496421" cy="2918606"/>
          </a:xfrm>
          <a:custGeom>
            <a:avLst/>
            <a:gdLst/>
            <a:ahLst/>
            <a:cxnLst/>
            <a:rect l="l" t="t" r="r" b="b"/>
            <a:pathLst>
              <a:path w="1027981" h="870576" extrusionOk="0">
                <a:moveTo>
                  <a:pt x="64468" y="0"/>
                </a:moveTo>
                <a:lnTo>
                  <a:pt x="963512" y="0"/>
                </a:lnTo>
                <a:cubicBezTo>
                  <a:pt x="999117" y="0"/>
                  <a:pt x="1027981" y="28863"/>
                  <a:pt x="1027981" y="64468"/>
                </a:cubicBezTo>
                <a:lnTo>
                  <a:pt x="1027981" y="806108"/>
                </a:lnTo>
                <a:cubicBezTo>
                  <a:pt x="1027981" y="823206"/>
                  <a:pt x="1021189" y="839603"/>
                  <a:pt x="1009098" y="851694"/>
                </a:cubicBezTo>
                <a:cubicBezTo>
                  <a:pt x="997008" y="863784"/>
                  <a:pt x="980610" y="870576"/>
                  <a:pt x="963512" y="870576"/>
                </a:cubicBezTo>
                <a:lnTo>
                  <a:pt x="64468" y="870576"/>
                </a:lnTo>
                <a:cubicBezTo>
                  <a:pt x="47370" y="870576"/>
                  <a:pt x="30973" y="863784"/>
                  <a:pt x="18882" y="851694"/>
                </a:cubicBezTo>
                <a:cubicBezTo>
                  <a:pt x="6792" y="839603"/>
                  <a:pt x="0" y="823206"/>
                  <a:pt x="0" y="806108"/>
                </a:cubicBezTo>
                <a:lnTo>
                  <a:pt x="0" y="64468"/>
                </a:lnTo>
                <a:cubicBezTo>
                  <a:pt x="0" y="47370"/>
                  <a:pt x="6792" y="30973"/>
                  <a:pt x="18882" y="18882"/>
                </a:cubicBezTo>
                <a:cubicBezTo>
                  <a:pt x="30973" y="6792"/>
                  <a:pt x="47370" y="0"/>
                  <a:pt x="64468" y="0"/>
                </a:cubicBezTo>
                <a:close/>
              </a:path>
            </a:pathLst>
          </a:custGeom>
          <a:solidFill>
            <a:srgbClr val="171796"/>
          </a:solidFill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9241477" y="3270749"/>
            <a:ext cx="3496421" cy="2918606"/>
          </a:xfrm>
          <a:custGeom>
            <a:avLst/>
            <a:gdLst/>
            <a:ahLst/>
            <a:cxnLst/>
            <a:rect l="l" t="t" r="r" b="b"/>
            <a:pathLst>
              <a:path w="1027981" h="870576" extrusionOk="0">
                <a:moveTo>
                  <a:pt x="64468" y="0"/>
                </a:moveTo>
                <a:lnTo>
                  <a:pt x="963512" y="0"/>
                </a:lnTo>
                <a:cubicBezTo>
                  <a:pt x="999117" y="0"/>
                  <a:pt x="1027981" y="28863"/>
                  <a:pt x="1027981" y="64468"/>
                </a:cubicBezTo>
                <a:lnTo>
                  <a:pt x="1027981" y="806108"/>
                </a:lnTo>
                <a:cubicBezTo>
                  <a:pt x="1027981" y="823206"/>
                  <a:pt x="1021189" y="839603"/>
                  <a:pt x="1009098" y="851694"/>
                </a:cubicBezTo>
                <a:cubicBezTo>
                  <a:pt x="997008" y="863784"/>
                  <a:pt x="980610" y="870576"/>
                  <a:pt x="963512" y="870576"/>
                </a:cubicBezTo>
                <a:lnTo>
                  <a:pt x="64468" y="870576"/>
                </a:lnTo>
                <a:cubicBezTo>
                  <a:pt x="47370" y="870576"/>
                  <a:pt x="30973" y="863784"/>
                  <a:pt x="18882" y="851694"/>
                </a:cubicBezTo>
                <a:cubicBezTo>
                  <a:pt x="6792" y="839603"/>
                  <a:pt x="0" y="823206"/>
                  <a:pt x="0" y="806108"/>
                </a:cubicBezTo>
                <a:lnTo>
                  <a:pt x="0" y="64468"/>
                </a:lnTo>
                <a:cubicBezTo>
                  <a:pt x="0" y="47370"/>
                  <a:pt x="6792" y="30973"/>
                  <a:pt x="18882" y="18882"/>
                </a:cubicBezTo>
                <a:cubicBezTo>
                  <a:pt x="30973" y="6792"/>
                  <a:pt x="47370" y="0"/>
                  <a:pt x="64468" y="0"/>
                </a:cubicBezTo>
                <a:close/>
              </a:path>
            </a:pathLst>
          </a:custGeom>
          <a:solidFill>
            <a:srgbClr val="171796"/>
          </a:solidFill>
          <a:ln w="9525" cap="rnd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3"/>
          <p:cNvCxnSpPr/>
          <p:nvPr/>
        </p:nvCxnSpPr>
        <p:spPr>
          <a:xfrm>
            <a:off x="1799663" y="4062942"/>
            <a:ext cx="14658300" cy="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0" name="Google Shape;180;p3"/>
          <p:cNvSpPr/>
          <p:nvPr/>
        </p:nvSpPr>
        <p:spPr>
          <a:xfrm>
            <a:off x="9642192" y="3916517"/>
            <a:ext cx="323088" cy="32004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/>
          </a:solidFill>
          <a:ln w="19050" cap="sq" cmpd="sng">
            <a:solidFill>
              <a:srgbClr val="A5A5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"/>
          <p:cNvSpPr/>
          <p:nvPr/>
        </p:nvSpPr>
        <p:spPr>
          <a:xfrm>
            <a:off x="13208081" y="3916517"/>
            <a:ext cx="323088" cy="32004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171796"/>
          </a:solidFill>
          <a:ln w="19050" cap="sq" cmpd="sng">
            <a:solidFill>
              <a:srgbClr val="A5A5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"/>
          <p:cNvSpPr/>
          <p:nvPr/>
        </p:nvSpPr>
        <p:spPr>
          <a:xfrm>
            <a:off x="2138807" y="3916517"/>
            <a:ext cx="323088" cy="32004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5"/>
          </a:solidFill>
          <a:ln w="19050" cap="sq" cmpd="sng">
            <a:solidFill>
              <a:srgbClr val="A5A5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"/>
          <p:cNvSpPr txBox="1"/>
          <p:nvPr/>
        </p:nvSpPr>
        <p:spPr>
          <a:xfrm>
            <a:off x="2100677" y="3418262"/>
            <a:ext cx="2557800" cy="57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9"/>
              </a:lnSpc>
              <a:buClr>
                <a:srgbClr val="000000"/>
              </a:buClr>
              <a:buSzPts val="1900"/>
            </a:pPr>
            <a:r>
              <a:rPr lang="en-ZA" sz="28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3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3"/>
          <p:cNvSpPr/>
          <p:nvPr/>
        </p:nvSpPr>
        <p:spPr>
          <a:xfrm>
            <a:off x="5928441" y="3916517"/>
            <a:ext cx="323088" cy="32004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/>
          </a:solidFill>
          <a:ln w="19050" cap="sq" cmpd="sng">
            <a:solidFill>
              <a:srgbClr val="A5A5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"/>
          <p:cNvSpPr/>
          <p:nvPr/>
        </p:nvSpPr>
        <p:spPr>
          <a:xfrm rot="5400000">
            <a:off x="16134275" y="3860469"/>
            <a:ext cx="472440" cy="421386"/>
          </a:xfrm>
          <a:custGeom>
            <a:avLst/>
            <a:gdLst/>
            <a:ahLst/>
            <a:cxnLst/>
            <a:rect l="l" t="t" r="r" b="b"/>
            <a:pathLst>
              <a:path w="812800" h="711200" extrusionOk="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solidFill>
            <a:srgbClr val="A5A5A5"/>
          </a:solid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186" name="Google Shape;186;p3"/>
          <p:cNvSpPr txBox="1"/>
          <p:nvPr/>
        </p:nvSpPr>
        <p:spPr>
          <a:xfrm>
            <a:off x="2168244" y="4482649"/>
            <a:ext cx="2762100" cy="126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ZA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 Border Harmonization and Alignment</a:t>
            </a:r>
            <a:endParaRPr sz="13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3"/>
          <p:cNvSpPr txBox="1"/>
          <p:nvPr/>
        </p:nvSpPr>
        <p:spPr>
          <a:xfrm>
            <a:off x="5841291" y="4504088"/>
            <a:ext cx="273150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ZA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Digitized and centralised KYC</a:t>
            </a:r>
            <a:endParaRPr sz="13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9467891" y="4504088"/>
            <a:ext cx="273150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0"/>
              </a:lnSpc>
              <a:buClr>
                <a:srgbClr val="000000"/>
              </a:buClr>
              <a:buSzPts val="1400"/>
            </a:pPr>
            <a:r>
              <a:rPr lang="en-ZA" sz="21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Review of use cases beyond P2P</a:t>
            </a:r>
            <a:endParaRPr sz="135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3"/>
          <p:cNvSpPr txBox="1"/>
          <p:nvPr/>
        </p:nvSpPr>
        <p:spPr>
          <a:xfrm>
            <a:off x="13270407" y="4569884"/>
            <a:ext cx="3021750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9"/>
              </a:lnSpc>
              <a:buClr>
                <a:srgbClr val="000000"/>
              </a:buClr>
              <a:buSzPts val="1400"/>
            </a:pPr>
            <a:r>
              <a:rPr lang="en-ZA" sz="21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Revised SADC Mobile Money Guidelines 2024</a:t>
            </a:r>
            <a:endParaRPr sz="21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3"/>
          <p:cNvSpPr txBox="1"/>
          <p:nvPr/>
        </p:nvSpPr>
        <p:spPr>
          <a:xfrm>
            <a:off x="5928441" y="3418262"/>
            <a:ext cx="2557800" cy="57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9"/>
              </a:lnSpc>
              <a:buClr>
                <a:srgbClr val="000000"/>
              </a:buClr>
              <a:buSzPts val="1900"/>
            </a:pPr>
            <a:r>
              <a:rPr lang="en-ZA" sz="28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3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3"/>
          <p:cNvSpPr txBox="1"/>
          <p:nvPr/>
        </p:nvSpPr>
        <p:spPr>
          <a:xfrm>
            <a:off x="9642192" y="3367604"/>
            <a:ext cx="2557800" cy="57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30009"/>
              </a:lnSpc>
              <a:buClr>
                <a:srgbClr val="000000"/>
              </a:buClr>
              <a:buSzPts val="1900"/>
            </a:pPr>
            <a:r>
              <a:rPr lang="en-ZA" sz="285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35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1079700" y="7205626"/>
            <a:ext cx="16240500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95300" lvl="1" indent="-238125" algn="ctr">
              <a:lnSpc>
                <a:spcPct val="130013"/>
              </a:lnSpc>
              <a:buClr>
                <a:schemeClr val="dk2"/>
              </a:buClr>
              <a:buSzPts val="1500"/>
              <a:buFont typeface="Helvetica Neue"/>
              <a:buAutoNum type="arabicPeriod"/>
            </a:pPr>
            <a:r>
              <a:rPr lang="en-ZA" sz="22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Pillars of the revised SADC Mobile Money Guidelines</a:t>
            </a:r>
            <a:endParaRPr sz="135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95300" lvl="1" indent="-238125" algn="ctr">
              <a:lnSpc>
                <a:spcPct val="130013"/>
              </a:lnSpc>
              <a:buClr>
                <a:schemeClr val="dk2"/>
              </a:buClr>
              <a:buSzPts val="1500"/>
              <a:buFont typeface="Helvetica Neue"/>
              <a:buAutoNum type="arabicPeriod"/>
            </a:pPr>
            <a:r>
              <a:rPr lang="en-ZA" sz="22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Enhancing the adoption of digital financial services using mobile money services.</a:t>
            </a:r>
            <a:endParaRPr sz="135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>
              <a:lnSpc>
                <a:spcPct val="130013"/>
              </a:lnSpc>
              <a:buClr>
                <a:srgbClr val="000000"/>
              </a:buClr>
              <a:buSzPts val="1500"/>
            </a:pPr>
            <a:endParaRPr sz="225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3"/>
          <p:cNvSpPr txBox="1"/>
          <p:nvPr/>
        </p:nvSpPr>
        <p:spPr>
          <a:xfrm rot="-5400000">
            <a:off x="-169050" y="4580545"/>
            <a:ext cx="2878650" cy="38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Clr>
                <a:srgbClr val="000000"/>
              </a:buClr>
              <a:buSzPts val="1650"/>
            </a:pPr>
            <a:r>
              <a:rPr lang="en-ZA" sz="2475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changes</a:t>
            </a:r>
            <a:endParaRPr sz="2475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7"/>
          <p:cNvSpPr txBox="1">
            <a:spLocks noGrp="1"/>
          </p:cNvSpPr>
          <p:nvPr>
            <p:ph type="title"/>
          </p:nvPr>
        </p:nvSpPr>
        <p:spPr>
          <a:xfrm>
            <a:off x="1888200" y="685974"/>
            <a:ext cx="7255800" cy="60348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rmAutofit fontScale="90000"/>
          </a:bodyPr>
          <a:lstStyle/>
          <a:p>
            <a:pPr>
              <a:buClr>
                <a:srgbClr val="171796"/>
              </a:buClr>
              <a:buSzPct val="100000"/>
            </a:pPr>
            <a:r>
              <a:rPr lang="en-ZA" sz="6750" dirty="0">
                <a:solidFill>
                  <a:srgbClr val="171796"/>
                </a:solidFill>
              </a:rPr>
              <a:t>Asante sana</a:t>
            </a:r>
            <a:endParaRPr sz="6750" dirty="0">
              <a:solidFill>
                <a:srgbClr val="171796"/>
              </a:solidFill>
            </a:endParaRPr>
          </a:p>
          <a:p>
            <a:pPr>
              <a:buClr>
                <a:srgbClr val="171796"/>
              </a:buClr>
              <a:buSzPct val="100000"/>
            </a:pPr>
            <a:endParaRPr sz="6750" dirty="0">
              <a:solidFill>
                <a:srgbClr val="171796"/>
              </a:solidFill>
            </a:endParaRPr>
          </a:p>
          <a:p>
            <a:pPr>
              <a:buClr>
                <a:srgbClr val="171796"/>
              </a:buClr>
              <a:buSzPct val="100000"/>
            </a:pPr>
            <a:r>
              <a:rPr lang="en-ZA" sz="6750" dirty="0">
                <a:solidFill>
                  <a:srgbClr val="171796"/>
                </a:solidFill>
              </a:rPr>
              <a:t>Merci beaucoup</a:t>
            </a:r>
            <a:br>
              <a:rPr lang="en-ZA" sz="6750" dirty="0">
                <a:solidFill>
                  <a:srgbClr val="171796"/>
                </a:solidFill>
              </a:rPr>
            </a:br>
            <a:endParaRPr sz="6750" dirty="0">
              <a:solidFill>
                <a:srgbClr val="171796"/>
              </a:solidFill>
            </a:endParaRPr>
          </a:p>
          <a:p>
            <a:pPr lvl="0">
              <a:buClr>
                <a:srgbClr val="171796"/>
              </a:buClr>
              <a:buSzPct val="100000"/>
            </a:pPr>
            <a:r>
              <a:rPr lang="en-ZA" sz="6750" dirty="0" err="1">
                <a:solidFill>
                  <a:srgbClr val="171796"/>
                </a:solidFill>
              </a:rPr>
              <a:t>Muito</a:t>
            </a:r>
            <a:r>
              <a:rPr lang="en-ZA" sz="6750" dirty="0">
                <a:solidFill>
                  <a:srgbClr val="171796"/>
                </a:solidFill>
              </a:rPr>
              <a:t> </a:t>
            </a:r>
            <a:r>
              <a:rPr lang="en-ZA" sz="6750" dirty="0" err="1">
                <a:solidFill>
                  <a:srgbClr val="171796"/>
                </a:solidFill>
              </a:rPr>
              <a:t>Obrigado</a:t>
            </a:r>
            <a:br>
              <a:rPr lang="en-ZA" sz="6750" dirty="0">
                <a:solidFill>
                  <a:srgbClr val="171796"/>
                </a:solidFill>
              </a:rPr>
            </a:br>
            <a:br>
              <a:rPr lang="en-ZA" sz="6750" dirty="0">
                <a:solidFill>
                  <a:srgbClr val="171796"/>
                </a:solidFill>
              </a:rPr>
            </a:br>
            <a:r>
              <a:rPr lang="en-ZA" sz="6750" dirty="0">
                <a:solidFill>
                  <a:srgbClr val="171796"/>
                </a:solidFill>
              </a:rPr>
              <a:t>Thank you</a:t>
            </a:r>
            <a:endParaRPr sz="6750" dirty="0">
              <a:solidFill>
                <a:srgbClr val="171796"/>
              </a:solidFill>
            </a:endParaRPr>
          </a:p>
          <a:p>
            <a:pPr>
              <a:buClr>
                <a:srgbClr val="171796"/>
              </a:buClr>
              <a:buSzPct val="100000"/>
            </a:pPr>
            <a:endParaRPr sz="6750" dirty="0">
              <a:solidFill>
                <a:srgbClr val="17179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4EA50-B190-3667-3B82-274AE38A015D}"/>
              </a:ext>
            </a:extLst>
          </p:cNvPr>
          <p:cNvSpPr txBox="1"/>
          <p:nvPr/>
        </p:nvSpPr>
        <p:spPr>
          <a:xfrm>
            <a:off x="10559442" y="1394634"/>
            <a:ext cx="712092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Innocent Ephraim</a:t>
            </a:r>
            <a:b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</a:br>
            <a:endParaRPr lang="en-GB" sz="3000" dirty="0">
              <a:solidFill>
                <a:srgbClr val="002060"/>
              </a:solidFill>
              <a:latin typeface="Helvetica Neue"/>
              <a:ea typeface="Helvetica Neue"/>
              <a:cs typeface="Helvetica Neue"/>
            </a:endParaRPr>
          </a:p>
          <a:p>
            <a:pPr algn="l"/>
            <a: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Co-Founder  - IDEA</a:t>
            </a:r>
          </a:p>
          <a:p>
            <a:pPr algn="l"/>
            <a:endParaRPr lang="en-GB" sz="3000" dirty="0">
              <a:solidFill>
                <a:srgbClr val="002060"/>
              </a:solidFill>
              <a:latin typeface="Helvetica Neue"/>
              <a:ea typeface="Helvetica Neue"/>
              <a:cs typeface="Helvetica Neue"/>
            </a:endParaRPr>
          </a:p>
          <a:p>
            <a:pPr algn="l"/>
            <a: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WhatsApp: +255 754 710 450</a:t>
            </a:r>
            <a:b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</a:br>
            <a: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Cell: +27 82 0411 442</a:t>
            </a:r>
          </a:p>
          <a:p>
            <a:pPr algn="l"/>
            <a:endParaRPr lang="en-GB" sz="3000" dirty="0">
              <a:solidFill>
                <a:srgbClr val="002060"/>
              </a:solidFill>
              <a:latin typeface="Helvetica Neue"/>
              <a:ea typeface="Helvetica Neue"/>
              <a:cs typeface="Helvetica Neue"/>
            </a:endParaRPr>
          </a:p>
          <a:p>
            <a:pPr algn="l"/>
            <a: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Website: </a:t>
            </a:r>
            <a: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www.idea.co.tz</a:t>
            </a:r>
            <a:endParaRPr lang="en-GB" sz="3000" dirty="0">
              <a:solidFill>
                <a:srgbClr val="002060"/>
              </a:solidFill>
              <a:latin typeface="Helvetica Neue"/>
              <a:ea typeface="Helvetica Neue"/>
              <a:cs typeface="Helvetica Neue"/>
            </a:endParaRPr>
          </a:p>
          <a:p>
            <a:pPr algn="l"/>
            <a:endParaRPr lang="en-GB" sz="3000" dirty="0">
              <a:solidFill>
                <a:srgbClr val="002060"/>
              </a:solidFill>
              <a:latin typeface="Helvetica Neue"/>
              <a:ea typeface="Helvetica Neue"/>
              <a:cs typeface="Helvetica Neue"/>
            </a:endParaRPr>
          </a:p>
          <a:p>
            <a:pPr algn="l"/>
            <a: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Email: </a:t>
            </a:r>
            <a: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hlinkClick r:id="rId4"/>
              </a:rPr>
              <a:t>innocent.ephraim@idea.co.tz</a:t>
            </a:r>
            <a:endParaRPr lang="en-GB" sz="3000" dirty="0">
              <a:solidFill>
                <a:srgbClr val="002060"/>
              </a:solidFill>
              <a:latin typeface="Helvetica Neue"/>
              <a:ea typeface="Helvetica Neue"/>
              <a:cs typeface="Helvetica Neue"/>
            </a:endParaRPr>
          </a:p>
          <a:p>
            <a:pPr algn="l"/>
            <a: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General: </a:t>
            </a:r>
            <a: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hlinkClick r:id="rId5"/>
              </a:rPr>
              <a:t>info@idea.co.tz</a:t>
            </a:r>
            <a:r>
              <a:rPr lang="en-GB" sz="3000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  </a:t>
            </a:r>
          </a:p>
        </p:txBody>
      </p:sp>
      <p:sp>
        <p:nvSpPr>
          <p:cNvPr id="2" name="Freeform 29">
            <a:extLst>
              <a:ext uri="{FF2B5EF4-FFF2-40B4-BE49-F238E27FC236}">
                <a16:creationId xmlns:a16="http://schemas.microsoft.com/office/drawing/2014/main" id="{C9F65CD1-2AE1-D681-4D34-4853B412EDD3}"/>
              </a:ext>
            </a:extLst>
          </p:cNvPr>
          <p:cNvSpPr/>
          <p:nvPr/>
        </p:nvSpPr>
        <p:spPr>
          <a:xfrm>
            <a:off x="12114338" y="7160986"/>
            <a:ext cx="3506662" cy="1335314"/>
          </a:xfrm>
          <a:custGeom>
            <a:avLst/>
            <a:gdLst/>
            <a:ahLst/>
            <a:cxnLst/>
            <a:rect l="l" t="t" r="r" b="b"/>
            <a:pathLst>
              <a:path w="2580054" h="904051">
                <a:moveTo>
                  <a:pt x="0" y="0"/>
                </a:moveTo>
                <a:lnTo>
                  <a:pt x="2580054" y="0"/>
                </a:lnTo>
                <a:lnTo>
                  <a:pt x="2580054" y="904051"/>
                </a:lnTo>
                <a:lnTo>
                  <a:pt x="0" y="9040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>
          <a:extLst>
            <a:ext uri="{FF2B5EF4-FFF2-40B4-BE49-F238E27FC236}">
              <a16:creationId xmlns:a16="http://schemas.microsoft.com/office/drawing/2014/main" id="{B6C78B62-235F-BBF2-8A73-CDB5390E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7A7A67B9-EA35-C343-334E-1773F56BD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505708"/>
            <a:ext cx="4200452" cy="7312386"/>
          </a:xfrm>
          <a:prstGeom prst="rect">
            <a:avLst/>
          </a:prstGeom>
        </p:spPr>
      </p:pic>
      <p:sp>
        <p:nvSpPr>
          <p:cNvPr id="509" name="Google Shape;509;g307bd9086ed_0_1076">
            <a:extLst>
              <a:ext uri="{FF2B5EF4-FFF2-40B4-BE49-F238E27FC236}">
                <a16:creationId xmlns:a16="http://schemas.microsoft.com/office/drawing/2014/main" id="{16388A57-39B2-FD0F-2B55-A2CD93C213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" y="392408"/>
            <a:ext cx="16678800" cy="96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buClr>
                <a:srgbClr val="171796"/>
              </a:buClr>
            </a:pPr>
            <a:r>
              <a:rPr lang="en-ZA" dirty="0">
                <a:solidFill>
                  <a:srgbClr val="1717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Inclusion measures</a:t>
            </a:r>
            <a:endParaRPr dirty="0"/>
          </a:p>
        </p:txBody>
      </p:sp>
      <p:pic>
        <p:nvPicPr>
          <p:cNvPr id="8" name="Picture 7" descr="A group of people outside a building&#10;&#10;Description automatically generated">
            <a:extLst>
              <a:ext uri="{FF2B5EF4-FFF2-40B4-BE49-F238E27FC236}">
                <a16:creationId xmlns:a16="http://schemas.microsoft.com/office/drawing/2014/main" id="{197DF08C-CBF6-C400-1AF4-F0F9A234AC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192"/>
          <a:stretch/>
        </p:blipFill>
        <p:spPr>
          <a:xfrm>
            <a:off x="3630766" y="1468907"/>
            <a:ext cx="11026469" cy="7349187"/>
          </a:xfrm>
          <a:prstGeom prst="rect">
            <a:avLst/>
          </a:prstGeom>
        </p:spPr>
      </p:pic>
      <p:pic>
        <p:nvPicPr>
          <p:cNvPr id="11" name="Picture 10" descr="A group of people outside a brick house&#10;&#10;Description automatically generated">
            <a:extLst>
              <a:ext uri="{FF2B5EF4-FFF2-40B4-BE49-F238E27FC236}">
                <a16:creationId xmlns:a16="http://schemas.microsoft.com/office/drawing/2014/main" id="{2570FD6D-AE00-B7C5-817E-979E33AC17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873" b="9192"/>
          <a:stretch/>
        </p:blipFill>
        <p:spPr>
          <a:xfrm>
            <a:off x="3630765" y="1444661"/>
            <a:ext cx="11026469" cy="73491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4DD414-2FB4-B97D-5407-115B94D112C6}"/>
              </a:ext>
            </a:extLst>
          </p:cNvPr>
          <p:cNvSpPr txBox="1"/>
          <p:nvPr/>
        </p:nvSpPr>
        <p:spPr>
          <a:xfrm>
            <a:off x="13716000" y="9348661"/>
            <a:ext cx="315791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700" dirty="0"/>
              <a:t>Photos by </a:t>
            </a:r>
            <a:r>
              <a:rPr lang="en-GB" sz="2700" dirty="0" err="1"/>
              <a:t>alamy.com</a:t>
            </a:r>
            <a:endParaRPr lang="en-GB" sz="2700" dirty="0"/>
          </a:p>
        </p:txBody>
      </p:sp>
      <p:pic>
        <p:nvPicPr>
          <p:cNvPr id="3" name="Google Shape;54;p23" descr="A black background with different flags&#10;&#10;Description automatically generated">
            <a:extLst>
              <a:ext uri="{FF2B5EF4-FFF2-40B4-BE49-F238E27FC236}">
                <a16:creationId xmlns:a16="http://schemas.microsoft.com/office/drawing/2014/main" id="{084E2258-69EF-BBFA-AD49-7C79441AB4F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717" b="28983"/>
          <a:stretch/>
        </p:blipFill>
        <p:spPr>
          <a:xfrm>
            <a:off x="12573000" y="108479"/>
            <a:ext cx="5993371" cy="886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99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7bd9086ed_0_132"/>
          <p:cNvSpPr txBox="1">
            <a:spLocks noGrp="1"/>
          </p:cNvSpPr>
          <p:nvPr>
            <p:ph type="title"/>
          </p:nvPr>
        </p:nvSpPr>
        <p:spPr>
          <a:xfrm>
            <a:off x="1395938" y="2683088"/>
            <a:ext cx="7522650" cy="3154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rmAutofit fontScale="90000"/>
          </a:bodyPr>
          <a:lstStyle/>
          <a:p>
            <a:pPr>
              <a:buClr>
                <a:srgbClr val="171796"/>
              </a:buClr>
              <a:buSzPct val="100000"/>
            </a:pPr>
            <a:r>
              <a:rPr lang="en-ZA" sz="6750">
                <a:solidFill>
                  <a:srgbClr val="171796"/>
                </a:solidFill>
              </a:rPr>
              <a:t>Pillars that guided revision of the Guidelines</a:t>
            </a:r>
            <a:endParaRPr sz="6750">
              <a:solidFill>
                <a:srgbClr val="171796"/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B0C85673-37F0-89CE-A747-5DD97751B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85467"/>
            <a:ext cx="3535639" cy="1933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"/>
          <p:cNvSpPr txBox="1">
            <a:spLocks noGrp="1"/>
          </p:cNvSpPr>
          <p:nvPr>
            <p:ph type="title"/>
          </p:nvPr>
        </p:nvSpPr>
        <p:spPr>
          <a:xfrm>
            <a:off x="2920725" y="392400"/>
            <a:ext cx="12305700" cy="96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2246C"/>
              </a:buClr>
              <a:buSzPts val="2400"/>
            </a:pPr>
            <a:r>
              <a:rPr lang="en-ZA">
                <a:solidFill>
                  <a:srgbClr val="171796"/>
                </a:solidFill>
              </a:rPr>
              <a:t>International Guidelines underpinned the assessment</a:t>
            </a:r>
            <a:endParaRPr>
              <a:solidFill>
                <a:srgbClr val="171796"/>
              </a:solidFill>
            </a:endParaRPr>
          </a:p>
        </p:txBody>
      </p:sp>
      <p:sp>
        <p:nvSpPr>
          <p:cNvPr id="204" name="Google Shape;204;p4"/>
          <p:cNvSpPr/>
          <p:nvPr/>
        </p:nvSpPr>
        <p:spPr>
          <a:xfrm>
            <a:off x="11762322" y="1980435"/>
            <a:ext cx="1005840" cy="100584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2060"/>
          </a:solidFill>
          <a:ln w="9525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205" name="Google Shape;205;p4"/>
          <p:cNvSpPr/>
          <p:nvPr/>
        </p:nvSpPr>
        <p:spPr>
          <a:xfrm>
            <a:off x="8678253" y="1980435"/>
            <a:ext cx="1005840" cy="100584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/>
          </a:p>
        </p:txBody>
      </p:sp>
      <p:sp>
        <p:nvSpPr>
          <p:cNvPr id="206" name="Google Shape;206;p4"/>
          <p:cNvSpPr/>
          <p:nvPr/>
        </p:nvSpPr>
        <p:spPr>
          <a:xfrm>
            <a:off x="5708486" y="1980435"/>
            <a:ext cx="1005840" cy="1005840"/>
          </a:xfrm>
          <a:custGeom>
            <a:avLst/>
            <a:gdLst/>
            <a:ahLst/>
            <a:cxnLst/>
            <a:rect l="l" t="t" r="r" b="b"/>
            <a:pathLst>
              <a:path w="812800" h="812800" extrusionOk="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chemeClr val="accent6"/>
          </a:solidFill>
          <a:ln w="95250" cap="sq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2700">
              <a:solidFill>
                <a:srgbClr val="2F5496"/>
              </a:solidFill>
            </a:endParaRPr>
          </a:p>
        </p:txBody>
      </p:sp>
      <p:cxnSp>
        <p:nvCxnSpPr>
          <p:cNvPr id="207" name="Google Shape;207;p4"/>
          <p:cNvCxnSpPr/>
          <p:nvPr/>
        </p:nvCxnSpPr>
        <p:spPr>
          <a:xfrm>
            <a:off x="4669410" y="2132835"/>
            <a:ext cx="0" cy="2281950"/>
          </a:xfrm>
          <a:prstGeom prst="straightConnector1">
            <a:avLst/>
          </a:prstGeom>
          <a:noFill/>
          <a:ln w="28575" cap="flat" cmpd="sng">
            <a:solidFill>
              <a:srgbClr val="1C305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4"/>
          <p:cNvCxnSpPr/>
          <p:nvPr/>
        </p:nvCxnSpPr>
        <p:spPr>
          <a:xfrm>
            <a:off x="13933005" y="2113785"/>
            <a:ext cx="0" cy="2281950"/>
          </a:xfrm>
          <a:prstGeom prst="straightConnector1">
            <a:avLst/>
          </a:prstGeom>
          <a:noFill/>
          <a:ln w="28575" cap="flat" cmpd="sng">
            <a:solidFill>
              <a:srgbClr val="02246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9" name="Google Shape;209;p4"/>
          <p:cNvCxnSpPr/>
          <p:nvPr/>
        </p:nvCxnSpPr>
        <p:spPr>
          <a:xfrm rot="10800000">
            <a:off x="4683593" y="3947480"/>
            <a:ext cx="9263700" cy="0"/>
          </a:xfrm>
          <a:prstGeom prst="straightConnector1">
            <a:avLst/>
          </a:prstGeom>
          <a:noFill/>
          <a:ln w="28575" cap="flat" cmpd="sng">
            <a:solidFill>
              <a:srgbClr val="02246C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" name="Google Shape;210;p4"/>
          <p:cNvGrpSpPr/>
          <p:nvPr/>
        </p:nvGrpSpPr>
        <p:grpSpPr>
          <a:xfrm>
            <a:off x="412329" y="7646457"/>
            <a:ext cx="2970900" cy="1037642"/>
            <a:chOff x="0" y="-47625"/>
            <a:chExt cx="3961200" cy="1383521"/>
          </a:xfrm>
        </p:grpSpPr>
        <p:sp>
          <p:nvSpPr>
            <p:cNvPr id="211" name="Google Shape;211;p4"/>
            <p:cNvSpPr txBox="1"/>
            <p:nvPr/>
          </p:nvSpPr>
          <p:spPr>
            <a:xfrm>
              <a:off x="0" y="-47625"/>
              <a:ext cx="3961200" cy="646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25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Dimension 1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2" name="Google Shape;212;p4"/>
            <p:cNvSpPr txBox="1"/>
            <p:nvPr/>
          </p:nvSpPr>
          <p:spPr>
            <a:xfrm>
              <a:off x="0" y="732654"/>
              <a:ext cx="3961200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1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Authorisation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3" name="Google Shape;213;p4"/>
          <p:cNvGrpSpPr/>
          <p:nvPr/>
        </p:nvGrpSpPr>
        <p:grpSpPr>
          <a:xfrm>
            <a:off x="3111350" y="7646458"/>
            <a:ext cx="2970900" cy="1037642"/>
            <a:chOff x="0" y="-47625"/>
            <a:chExt cx="3961200" cy="1383521"/>
          </a:xfrm>
        </p:grpSpPr>
        <p:sp>
          <p:nvSpPr>
            <p:cNvPr id="214" name="Google Shape;214;p4"/>
            <p:cNvSpPr txBox="1"/>
            <p:nvPr/>
          </p:nvSpPr>
          <p:spPr>
            <a:xfrm>
              <a:off x="0" y="-47625"/>
              <a:ext cx="3961200" cy="646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25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Dimension 2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5" name="Google Shape;215;p4"/>
            <p:cNvSpPr txBox="1"/>
            <p:nvPr/>
          </p:nvSpPr>
          <p:spPr>
            <a:xfrm>
              <a:off x="0" y="732654"/>
              <a:ext cx="3961200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1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Consumer Protection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6" name="Google Shape;216;p4"/>
          <p:cNvGrpSpPr/>
          <p:nvPr/>
        </p:nvGrpSpPr>
        <p:grpSpPr>
          <a:xfrm>
            <a:off x="6082304" y="7646458"/>
            <a:ext cx="2970900" cy="1037642"/>
            <a:chOff x="0" y="-47625"/>
            <a:chExt cx="3961200" cy="1383521"/>
          </a:xfrm>
        </p:grpSpPr>
        <p:sp>
          <p:nvSpPr>
            <p:cNvPr id="217" name="Google Shape;217;p4"/>
            <p:cNvSpPr txBox="1"/>
            <p:nvPr/>
          </p:nvSpPr>
          <p:spPr>
            <a:xfrm>
              <a:off x="0" y="-47625"/>
              <a:ext cx="3961200" cy="646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25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Dimension 3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18" name="Google Shape;218;p4"/>
            <p:cNvSpPr txBox="1"/>
            <p:nvPr/>
          </p:nvSpPr>
          <p:spPr>
            <a:xfrm>
              <a:off x="0" y="732654"/>
              <a:ext cx="3961200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1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Transaction Limits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19" name="Google Shape;219;p4"/>
          <p:cNvGrpSpPr/>
          <p:nvPr/>
        </p:nvGrpSpPr>
        <p:grpSpPr>
          <a:xfrm>
            <a:off x="8777879" y="7646457"/>
            <a:ext cx="2970900" cy="1037642"/>
            <a:chOff x="0" y="-47625"/>
            <a:chExt cx="3961200" cy="1383521"/>
          </a:xfrm>
        </p:grpSpPr>
        <p:sp>
          <p:nvSpPr>
            <p:cNvPr id="220" name="Google Shape;220;p4"/>
            <p:cNvSpPr txBox="1"/>
            <p:nvPr/>
          </p:nvSpPr>
          <p:spPr>
            <a:xfrm>
              <a:off x="0" y="-47625"/>
              <a:ext cx="3961200" cy="646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25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Dimension 4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1" name="Google Shape;221;p4"/>
            <p:cNvSpPr txBox="1"/>
            <p:nvPr/>
          </p:nvSpPr>
          <p:spPr>
            <a:xfrm>
              <a:off x="0" y="732654"/>
              <a:ext cx="3961200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1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KYC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22" name="Google Shape;222;p4"/>
          <p:cNvGrpSpPr/>
          <p:nvPr/>
        </p:nvGrpSpPr>
        <p:grpSpPr>
          <a:xfrm>
            <a:off x="11290625" y="7646457"/>
            <a:ext cx="2970900" cy="1037642"/>
            <a:chOff x="0" y="-47625"/>
            <a:chExt cx="3961200" cy="1383521"/>
          </a:xfrm>
        </p:grpSpPr>
        <p:sp>
          <p:nvSpPr>
            <p:cNvPr id="223" name="Google Shape;223;p4"/>
            <p:cNvSpPr txBox="1"/>
            <p:nvPr/>
          </p:nvSpPr>
          <p:spPr>
            <a:xfrm>
              <a:off x="0" y="-47625"/>
              <a:ext cx="3961200" cy="646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25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Dimension 5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4" name="Google Shape;224;p4"/>
            <p:cNvSpPr txBox="1"/>
            <p:nvPr/>
          </p:nvSpPr>
          <p:spPr>
            <a:xfrm>
              <a:off x="0" y="732654"/>
              <a:ext cx="3961200" cy="603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1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Agent Networks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25" name="Google Shape;225;p4"/>
          <p:cNvGrpSpPr/>
          <p:nvPr/>
        </p:nvGrpSpPr>
        <p:grpSpPr>
          <a:xfrm>
            <a:off x="13804390" y="7646475"/>
            <a:ext cx="3584312" cy="1619337"/>
            <a:chOff x="-130479" y="-47625"/>
            <a:chExt cx="4091679" cy="2159117"/>
          </a:xfrm>
        </p:grpSpPr>
        <p:sp>
          <p:nvSpPr>
            <p:cNvPr id="226" name="Google Shape;226;p4"/>
            <p:cNvSpPr txBox="1"/>
            <p:nvPr/>
          </p:nvSpPr>
          <p:spPr>
            <a:xfrm>
              <a:off x="-130479" y="-47625"/>
              <a:ext cx="3961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250" b="1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Dimension 6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27" name="Google Shape;227;p4"/>
            <p:cNvSpPr txBox="1"/>
            <p:nvPr/>
          </p:nvSpPr>
          <p:spPr>
            <a:xfrm>
              <a:off x="0" y="732653"/>
              <a:ext cx="3961200" cy="13788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</a:pPr>
              <a:r>
                <a:rPr lang="en-ZA" sz="21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Investment </a:t>
              </a:r>
              <a:r>
                <a:rPr lang="en-ZA" sz="27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&amp; </a:t>
              </a:r>
              <a:r>
                <a:rPr lang="en-ZA" sz="2100">
                  <a:solidFill>
                    <a:schemeClr val="dk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Infrastructure Environment</a:t>
              </a:r>
              <a:endParaRPr sz="135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28" name="Google Shape;228;p4"/>
          <p:cNvSpPr txBox="1"/>
          <p:nvPr/>
        </p:nvSpPr>
        <p:spPr>
          <a:xfrm>
            <a:off x="5085189" y="3177225"/>
            <a:ext cx="25605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54"/>
              </a:lnSpc>
            </a:pPr>
            <a:r>
              <a:rPr lang="en-ZA" sz="16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Money Regulatory Index (MMRI)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9" name="Google Shape;229;p4"/>
          <p:cNvSpPr txBox="1"/>
          <p:nvPr/>
        </p:nvSpPr>
        <p:spPr>
          <a:xfrm>
            <a:off x="7904495" y="3177225"/>
            <a:ext cx="27693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54"/>
              </a:lnSpc>
            </a:pPr>
            <a:r>
              <a:rPr lang="en-ZA" sz="16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Payments Aspects of Financial Inclusion (PAFI)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4"/>
          <p:cNvSpPr txBox="1"/>
          <p:nvPr/>
        </p:nvSpPr>
        <p:spPr>
          <a:xfrm>
            <a:off x="10847888" y="3177225"/>
            <a:ext cx="2970900" cy="710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54"/>
              </a:lnSpc>
            </a:pPr>
            <a:r>
              <a:rPr lang="en-ZA" sz="165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Financial Action Task Force (FATF) Supervision Models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Google Shape;231;p4"/>
          <p:cNvSpPr txBox="1"/>
          <p:nvPr/>
        </p:nvSpPr>
        <p:spPr>
          <a:xfrm rot="-5400000">
            <a:off x="2594961" y="2858690"/>
            <a:ext cx="297090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ZA" sz="2250" b="1">
                <a:solidFill>
                  <a:srgbClr val="0B37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used</a:t>
            </a:r>
            <a:endParaRPr sz="135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4"/>
          <p:cNvSpPr/>
          <p:nvPr/>
        </p:nvSpPr>
        <p:spPr>
          <a:xfrm>
            <a:off x="1518191" y="4880021"/>
            <a:ext cx="4627604" cy="2290664"/>
          </a:xfrm>
          <a:custGeom>
            <a:avLst/>
            <a:gdLst/>
            <a:ahLst/>
            <a:cxnLst/>
            <a:rect l="l" t="t" r="r" b="b"/>
            <a:pathLst>
              <a:path w="4621826" h="2287804" extrusionOk="0">
                <a:moveTo>
                  <a:pt x="0" y="0"/>
                </a:moveTo>
                <a:lnTo>
                  <a:pt x="4621826" y="0"/>
                </a:lnTo>
                <a:lnTo>
                  <a:pt x="4621826" y="2287804"/>
                </a:lnTo>
                <a:lnTo>
                  <a:pt x="0" y="22878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233" name="Google Shape;233;p4"/>
          <p:cNvSpPr/>
          <p:nvPr/>
        </p:nvSpPr>
        <p:spPr>
          <a:xfrm>
            <a:off x="9322612" y="4880021"/>
            <a:ext cx="4627604" cy="2290664"/>
          </a:xfrm>
          <a:custGeom>
            <a:avLst/>
            <a:gdLst/>
            <a:ahLst/>
            <a:cxnLst/>
            <a:rect l="l" t="t" r="r" b="b"/>
            <a:pathLst>
              <a:path w="4621826" h="2287804" extrusionOk="0">
                <a:moveTo>
                  <a:pt x="0" y="0"/>
                </a:moveTo>
                <a:lnTo>
                  <a:pt x="4621826" y="0"/>
                </a:lnTo>
                <a:lnTo>
                  <a:pt x="4621826" y="2287804"/>
                </a:lnTo>
                <a:lnTo>
                  <a:pt x="0" y="22878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234" name="Google Shape;234;p4"/>
          <p:cNvSpPr/>
          <p:nvPr/>
        </p:nvSpPr>
        <p:spPr>
          <a:xfrm rot="10800000">
            <a:off x="4108514" y="4877162"/>
            <a:ext cx="4627604" cy="2290664"/>
          </a:xfrm>
          <a:custGeom>
            <a:avLst/>
            <a:gdLst/>
            <a:ahLst/>
            <a:cxnLst/>
            <a:rect l="l" t="t" r="r" b="b"/>
            <a:pathLst>
              <a:path w="4621826" h="2287804" extrusionOk="0">
                <a:moveTo>
                  <a:pt x="4621827" y="2287804"/>
                </a:moveTo>
                <a:lnTo>
                  <a:pt x="0" y="2287804"/>
                </a:lnTo>
                <a:lnTo>
                  <a:pt x="0" y="0"/>
                </a:lnTo>
                <a:lnTo>
                  <a:pt x="4621827" y="0"/>
                </a:lnTo>
                <a:lnTo>
                  <a:pt x="4621827" y="228780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235" name="Google Shape;235;p4"/>
          <p:cNvSpPr/>
          <p:nvPr/>
        </p:nvSpPr>
        <p:spPr>
          <a:xfrm rot="10800000">
            <a:off x="11912935" y="4877162"/>
            <a:ext cx="4627604" cy="2290664"/>
          </a:xfrm>
          <a:custGeom>
            <a:avLst/>
            <a:gdLst/>
            <a:ahLst/>
            <a:cxnLst/>
            <a:rect l="l" t="t" r="r" b="b"/>
            <a:pathLst>
              <a:path w="4621826" h="2287804" extrusionOk="0">
                <a:moveTo>
                  <a:pt x="4621826" y="2287804"/>
                </a:moveTo>
                <a:lnTo>
                  <a:pt x="0" y="2287804"/>
                </a:lnTo>
                <a:lnTo>
                  <a:pt x="0" y="0"/>
                </a:lnTo>
                <a:lnTo>
                  <a:pt x="4621826" y="0"/>
                </a:lnTo>
                <a:lnTo>
                  <a:pt x="4621826" y="228780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236" name="Google Shape;236;p4"/>
          <p:cNvSpPr/>
          <p:nvPr/>
        </p:nvSpPr>
        <p:spPr>
          <a:xfrm>
            <a:off x="7083238" y="5553311"/>
            <a:ext cx="1009265" cy="942402"/>
          </a:xfrm>
          <a:custGeom>
            <a:avLst/>
            <a:gdLst/>
            <a:ahLst/>
            <a:cxnLst/>
            <a:rect l="l" t="t" r="r" b="b"/>
            <a:pathLst>
              <a:path w="1008005" h="941225" extrusionOk="0">
                <a:moveTo>
                  <a:pt x="0" y="0"/>
                </a:moveTo>
                <a:lnTo>
                  <a:pt x="1008005" y="0"/>
                </a:lnTo>
                <a:lnTo>
                  <a:pt x="1008005" y="941225"/>
                </a:lnTo>
                <a:lnTo>
                  <a:pt x="0" y="9412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237" name="Google Shape;237;p4"/>
          <p:cNvSpPr/>
          <p:nvPr/>
        </p:nvSpPr>
        <p:spPr>
          <a:xfrm>
            <a:off x="10028997" y="5595299"/>
            <a:ext cx="953691" cy="858321"/>
          </a:xfrm>
          <a:custGeom>
            <a:avLst/>
            <a:gdLst/>
            <a:ahLst/>
            <a:cxnLst/>
            <a:rect l="l" t="t" r="r" b="b"/>
            <a:pathLst>
              <a:path w="952500" h="857250" extrusionOk="0">
                <a:moveTo>
                  <a:pt x="0" y="0"/>
                </a:moveTo>
                <a:lnTo>
                  <a:pt x="952500" y="0"/>
                </a:lnTo>
                <a:lnTo>
                  <a:pt x="952500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238" name="Google Shape;238;p4"/>
          <p:cNvSpPr/>
          <p:nvPr/>
        </p:nvSpPr>
        <p:spPr>
          <a:xfrm>
            <a:off x="14906462" y="5547674"/>
            <a:ext cx="1025474" cy="953691"/>
          </a:xfrm>
          <a:custGeom>
            <a:avLst/>
            <a:gdLst/>
            <a:ahLst/>
            <a:cxnLst/>
            <a:rect l="l" t="t" r="r" b="b"/>
            <a:pathLst>
              <a:path w="1024194" h="952500" extrusionOk="0">
                <a:moveTo>
                  <a:pt x="0" y="0"/>
                </a:moveTo>
                <a:lnTo>
                  <a:pt x="1024194" y="0"/>
                </a:lnTo>
                <a:lnTo>
                  <a:pt x="1024194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cxnSp>
        <p:nvCxnSpPr>
          <p:cNvPr id="239" name="Google Shape;239;p4"/>
          <p:cNvCxnSpPr/>
          <p:nvPr/>
        </p:nvCxnSpPr>
        <p:spPr>
          <a:xfrm>
            <a:off x="6440237" y="4351853"/>
            <a:ext cx="0" cy="854550"/>
          </a:xfrm>
          <a:prstGeom prst="straightConnector1">
            <a:avLst/>
          </a:prstGeom>
          <a:noFill/>
          <a:ln w="28575" cap="flat" cmpd="sng">
            <a:solidFill>
              <a:srgbClr val="02246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4"/>
          <p:cNvCxnSpPr/>
          <p:nvPr/>
        </p:nvCxnSpPr>
        <p:spPr>
          <a:xfrm>
            <a:off x="9067106" y="4351853"/>
            <a:ext cx="0" cy="854550"/>
          </a:xfrm>
          <a:prstGeom prst="straightConnector1">
            <a:avLst/>
          </a:prstGeom>
          <a:noFill/>
          <a:ln w="28575" cap="flat" cmpd="sng">
            <a:solidFill>
              <a:srgbClr val="02246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4"/>
          <p:cNvCxnSpPr/>
          <p:nvPr/>
        </p:nvCxnSpPr>
        <p:spPr>
          <a:xfrm>
            <a:off x="11693973" y="4351853"/>
            <a:ext cx="0" cy="854550"/>
          </a:xfrm>
          <a:prstGeom prst="straightConnector1">
            <a:avLst/>
          </a:prstGeom>
          <a:noFill/>
          <a:ln w="28575" cap="flat" cmpd="sng">
            <a:solidFill>
              <a:srgbClr val="02246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2" name="Google Shape;242;p4"/>
          <p:cNvSpPr/>
          <p:nvPr/>
        </p:nvSpPr>
        <p:spPr>
          <a:xfrm>
            <a:off x="2017047" y="5422976"/>
            <a:ext cx="1203396" cy="1203396"/>
          </a:xfrm>
          <a:custGeom>
            <a:avLst/>
            <a:gdLst/>
            <a:ahLst/>
            <a:cxnLst/>
            <a:rect l="l" t="t" r="r" b="b"/>
            <a:pathLst>
              <a:path w="1201894" h="1201894" extrusionOk="0">
                <a:moveTo>
                  <a:pt x="0" y="0"/>
                </a:moveTo>
                <a:lnTo>
                  <a:pt x="1201894" y="0"/>
                </a:lnTo>
                <a:lnTo>
                  <a:pt x="1201894" y="1201894"/>
                </a:lnTo>
                <a:lnTo>
                  <a:pt x="0" y="1201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GB" sz="2700"/>
          </a:p>
        </p:txBody>
      </p:sp>
      <p:pic>
        <p:nvPicPr>
          <p:cNvPr id="243" name="Google Shape;243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319350" y="5365875"/>
            <a:ext cx="1203375" cy="12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65513" y="5428950"/>
            <a:ext cx="1075050" cy="10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7bd9086ed_0_200"/>
          <p:cNvSpPr txBox="1">
            <a:spLocks noGrp="1"/>
          </p:cNvSpPr>
          <p:nvPr>
            <p:ph type="title"/>
          </p:nvPr>
        </p:nvSpPr>
        <p:spPr>
          <a:xfrm>
            <a:off x="2877788" y="392400"/>
            <a:ext cx="12177000" cy="960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lnSpc>
                <a:spcPct val="90000"/>
              </a:lnSpc>
              <a:buClr>
                <a:srgbClr val="02246C"/>
              </a:buClr>
              <a:buSzPts val="2400"/>
            </a:pPr>
            <a:r>
              <a:rPr lang="en-ZA">
                <a:solidFill>
                  <a:srgbClr val="171796"/>
                </a:solidFill>
              </a:rPr>
              <a:t>International Guidelines underpinned the assessment</a:t>
            </a:r>
            <a:endParaRPr>
              <a:solidFill>
                <a:srgbClr val="171796"/>
              </a:solidFill>
            </a:endParaRPr>
          </a:p>
        </p:txBody>
      </p:sp>
      <p:grpSp>
        <p:nvGrpSpPr>
          <p:cNvPr id="250" name="Google Shape;250;g307bd9086ed_0_200"/>
          <p:cNvGrpSpPr/>
          <p:nvPr/>
        </p:nvGrpSpPr>
        <p:grpSpPr>
          <a:xfrm>
            <a:off x="9196726" y="2867776"/>
            <a:ext cx="8675528" cy="5429698"/>
            <a:chOff x="0" y="-9525"/>
            <a:chExt cx="2407261" cy="1220143"/>
          </a:xfrm>
        </p:grpSpPr>
        <p:sp>
          <p:nvSpPr>
            <p:cNvPr id="251" name="Google Shape;251;g307bd9086ed_0_200"/>
            <p:cNvSpPr/>
            <p:nvPr/>
          </p:nvSpPr>
          <p:spPr>
            <a:xfrm>
              <a:off x="0" y="0"/>
              <a:ext cx="2407261" cy="866114"/>
            </a:xfrm>
            <a:custGeom>
              <a:avLst/>
              <a:gdLst/>
              <a:ahLst/>
              <a:cxnLst/>
              <a:rect l="l" t="t" r="r" b="b"/>
              <a:pathLst>
                <a:path w="2407261" h="866114" extrusionOk="0">
                  <a:moveTo>
                    <a:pt x="0" y="0"/>
                  </a:moveTo>
                  <a:lnTo>
                    <a:pt x="2407261" y="0"/>
                  </a:lnTo>
                  <a:lnTo>
                    <a:pt x="2407261" y="866114"/>
                  </a:lnTo>
                  <a:lnTo>
                    <a:pt x="0" y="866114"/>
                  </a:lnTo>
                  <a:close/>
                </a:path>
              </a:pathLst>
            </a:custGeom>
            <a:solidFill>
              <a:srgbClr val="171796"/>
            </a:solidFill>
            <a:ln>
              <a:noFill/>
            </a:ln>
          </p:spPr>
          <p:txBody>
            <a:bodyPr/>
            <a:lstStyle/>
            <a:p>
              <a:endParaRPr lang="en-GB" sz="2700"/>
            </a:p>
          </p:txBody>
        </p:sp>
        <p:sp>
          <p:nvSpPr>
            <p:cNvPr id="252" name="Google Shape;252;g307bd9086ed_0_200"/>
            <p:cNvSpPr txBox="1"/>
            <p:nvPr/>
          </p:nvSpPr>
          <p:spPr>
            <a:xfrm>
              <a:off x="0" y="-9525"/>
              <a:ext cx="2407200" cy="1220143"/>
            </a:xfrm>
            <a:prstGeom prst="rect">
              <a:avLst/>
            </a:prstGeom>
            <a:solidFill>
              <a:srgbClr val="171796"/>
            </a:solidFill>
            <a:ln>
              <a:noFill/>
            </a:ln>
          </p:spPr>
          <p:txBody>
            <a:bodyPr spcFirstLastPara="1" wrap="square" lIns="253988" tIns="253988" rIns="253988" bIns="253988" anchor="ctr" anchorCtr="0">
              <a:noAutofit/>
            </a:bodyPr>
            <a:lstStyle/>
            <a:p>
              <a:pPr>
                <a:lnSpc>
                  <a:spcPct val="115000"/>
                </a:lnSpc>
                <a:spcBef>
                  <a:spcPts val="1800"/>
                </a:spcBef>
                <a:spcAft>
                  <a:spcPts val="1800"/>
                </a:spcAft>
              </a:pPr>
              <a:endParaRPr sz="1500" dirty="0"/>
            </a:p>
          </p:txBody>
        </p:sp>
      </p:grpSp>
      <p:grpSp>
        <p:nvGrpSpPr>
          <p:cNvPr id="253" name="Google Shape;253;g307bd9086ed_0_200"/>
          <p:cNvGrpSpPr/>
          <p:nvPr/>
        </p:nvGrpSpPr>
        <p:grpSpPr>
          <a:xfrm>
            <a:off x="453826" y="2857500"/>
            <a:ext cx="8675660" cy="5429698"/>
            <a:chOff x="0" y="-9525"/>
            <a:chExt cx="2408400" cy="1220143"/>
          </a:xfrm>
        </p:grpSpPr>
        <p:sp>
          <p:nvSpPr>
            <p:cNvPr id="254" name="Google Shape;254;g307bd9086ed_0_200"/>
            <p:cNvSpPr/>
            <p:nvPr/>
          </p:nvSpPr>
          <p:spPr>
            <a:xfrm>
              <a:off x="0" y="0"/>
              <a:ext cx="2408296" cy="866114"/>
            </a:xfrm>
            <a:custGeom>
              <a:avLst/>
              <a:gdLst/>
              <a:ahLst/>
              <a:cxnLst/>
              <a:rect l="l" t="t" r="r" b="b"/>
              <a:pathLst>
                <a:path w="2408296" h="866114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866114"/>
                  </a:lnTo>
                  <a:lnTo>
                    <a:pt x="0" y="8661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n-GB" sz="2700"/>
            </a:p>
          </p:txBody>
        </p:sp>
        <p:sp>
          <p:nvSpPr>
            <p:cNvPr id="255" name="Google Shape;255;g307bd9086ed_0_200"/>
            <p:cNvSpPr txBox="1"/>
            <p:nvPr/>
          </p:nvSpPr>
          <p:spPr>
            <a:xfrm>
              <a:off x="0" y="-9525"/>
              <a:ext cx="2408400" cy="122014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253988" tIns="253988" rIns="253988" bIns="253988" anchor="ctr" anchorCtr="0">
              <a:noAutofit/>
            </a:bodyPr>
            <a:lstStyle/>
            <a:p>
              <a:pPr>
                <a:lnSpc>
                  <a:spcPct val="173333"/>
                </a:lnSpc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g307bd9086ed_0_200"/>
          <p:cNvGrpSpPr/>
          <p:nvPr/>
        </p:nvGrpSpPr>
        <p:grpSpPr>
          <a:xfrm>
            <a:off x="609600" y="2946218"/>
            <a:ext cx="8519691" cy="5299066"/>
            <a:chOff x="-542531" y="-386154"/>
            <a:chExt cx="8596631" cy="8288854"/>
          </a:xfrm>
        </p:grpSpPr>
        <p:sp>
          <p:nvSpPr>
            <p:cNvPr id="257" name="Google Shape;257;g307bd9086ed_0_200"/>
            <p:cNvSpPr txBox="1"/>
            <p:nvPr/>
          </p:nvSpPr>
          <p:spPr>
            <a:xfrm>
              <a:off x="-542531" y="353919"/>
              <a:ext cx="8558271" cy="75487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Public and Private Sector Commitment</a:t>
              </a:r>
              <a:endParaRPr sz="2800" dirty="0"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Legal and Regulatory Framework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Financial and ICT infrastructure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Transaction account and payment product offering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Access Points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Awareness of financial literacy effort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Large volume and recurrent payment streams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8" name="Google Shape;258;g307bd9086ed_0_200"/>
            <p:cNvSpPr txBox="1"/>
            <p:nvPr/>
          </p:nvSpPr>
          <p:spPr>
            <a:xfrm>
              <a:off x="0" y="-386154"/>
              <a:ext cx="8054100" cy="797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ZA" sz="255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PAFI</a:t>
              </a:r>
              <a:endParaRPr sz="135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59" name="Google Shape;259;g307bd9086ed_0_200"/>
          <p:cNvGrpSpPr/>
          <p:nvPr/>
        </p:nvGrpSpPr>
        <p:grpSpPr>
          <a:xfrm>
            <a:off x="9586831" y="2968704"/>
            <a:ext cx="8587469" cy="4725527"/>
            <a:chOff x="-375833" y="-180975"/>
            <a:chExt cx="10816133" cy="5958671"/>
          </a:xfrm>
        </p:grpSpPr>
        <p:sp>
          <p:nvSpPr>
            <p:cNvPr id="260" name="Google Shape;260;g307bd9086ed_0_200"/>
            <p:cNvSpPr txBox="1"/>
            <p:nvPr/>
          </p:nvSpPr>
          <p:spPr>
            <a:xfrm>
              <a:off x="-375833" y="453074"/>
              <a:ext cx="10456589" cy="53246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AML/CFT Policies and Coordination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Money laundering and confiscation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Terrorist financing and financing of proliferation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Preventive measures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Transparency and beneficial ownership of legal persons and arrangements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marL="685800" indent="-476250">
                <a:lnSpc>
                  <a:spcPct val="140018"/>
                </a:lnSpc>
                <a:buClr>
                  <a:srgbClr val="FFFFFF"/>
                </a:buClr>
                <a:buSzPts val="1400"/>
                <a:buFont typeface="Helvetica Neue"/>
                <a:buAutoNum type="arabicPeriod"/>
              </a:pPr>
              <a:r>
                <a:rPr lang="en-ZA" sz="2800" dirty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International cooperation</a:t>
              </a:r>
              <a:endParaRPr sz="28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61" name="Google Shape;261;g307bd9086ed_0_200"/>
            <p:cNvSpPr txBox="1"/>
            <p:nvPr/>
          </p:nvSpPr>
          <p:spPr>
            <a:xfrm>
              <a:off x="0" y="-180975"/>
              <a:ext cx="10440300" cy="6432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ZA" sz="255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FATF</a:t>
              </a:r>
              <a:endParaRPr sz="1350" b="1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262" name="Google Shape;262;g307bd9086ed_0_200"/>
          <p:cNvSpPr/>
          <p:nvPr/>
        </p:nvSpPr>
        <p:spPr>
          <a:xfrm rot="5400000">
            <a:off x="248228" y="4351694"/>
            <a:ext cx="783468" cy="373299"/>
          </a:xfrm>
          <a:custGeom>
            <a:avLst/>
            <a:gdLst/>
            <a:ahLst/>
            <a:cxnLst/>
            <a:rect l="l" t="t" r="r" b="b"/>
            <a:pathLst>
              <a:path w="609110" h="290223" extrusionOk="0">
                <a:moveTo>
                  <a:pt x="304555" y="0"/>
                </a:moveTo>
                <a:lnTo>
                  <a:pt x="609110" y="290223"/>
                </a:lnTo>
                <a:lnTo>
                  <a:pt x="0" y="290223"/>
                </a:lnTo>
                <a:lnTo>
                  <a:pt x="304555" y="0"/>
                </a:lnTo>
                <a:close/>
              </a:path>
            </a:pathLst>
          </a:custGeom>
          <a:solidFill>
            <a:srgbClr val="171796"/>
          </a:solidFill>
          <a:ln>
            <a:noFill/>
          </a:ln>
        </p:spPr>
        <p:txBody>
          <a:bodyPr/>
          <a:lstStyle/>
          <a:p>
            <a:endParaRPr lang="en-GB" sz="2700"/>
          </a:p>
        </p:txBody>
      </p:sp>
      <p:sp>
        <p:nvSpPr>
          <p:cNvPr id="263" name="Google Shape;263;g307bd9086ed_0_200"/>
          <p:cNvSpPr/>
          <p:nvPr/>
        </p:nvSpPr>
        <p:spPr>
          <a:xfrm rot="5400000">
            <a:off x="8985607" y="4501102"/>
            <a:ext cx="829151" cy="373299"/>
          </a:xfrm>
          <a:custGeom>
            <a:avLst/>
            <a:gdLst/>
            <a:ahLst/>
            <a:cxnLst/>
            <a:rect l="l" t="t" r="r" b="b"/>
            <a:pathLst>
              <a:path w="609110" h="290223" extrusionOk="0">
                <a:moveTo>
                  <a:pt x="304555" y="0"/>
                </a:moveTo>
                <a:lnTo>
                  <a:pt x="609110" y="290223"/>
                </a:lnTo>
                <a:lnTo>
                  <a:pt x="0" y="290223"/>
                </a:lnTo>
                <a:lnTo>
                  <a:pt x="30455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/>
          <a:lstStyle/>
          <a:p>
            <a:endParaRPr lang="en-GB" sz="27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07bd9086ed_0_260"/>
          <p:cNvSpPr txBox="1">
            <a:spLocks noGrp="1"/>
          </p:cNvSpPr>
          <p:nvPr>
            <p:ph type="title"/>
          </p:nvPr>
        </p:nvSpPr>
        <p:spPr>
          <a:xfrm>
            <a:off x="1662768" y="2683076"/>
            <a:ext cx="7255800" cy="3154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rmAutofit/>
          </a:bodyPr>
          <a:lstStyle/>
          <a:p>
            <a:pPr>
              <a:buClr>
                <a:srgbClr val="171796"/>
              </a:buClr>
              <a:buSzPts val="4500"/>
            </a:pPr>
            <a:r>
              <a:rPr lang="en-ZA" sz="6750">
                <a:solidFill>
                  <a:srgbClr val="171796"/>
                </a:solidFill>
              </a:rPr>
              <a:t>The Mobile Money Stack</a:t>
            </a:r>
            <a:endParaRPr sz="6750">
              <a:solidFill>
                <a:srgbClr val="171796"/>
              </a:solidFill>
            </a:endParaRPr>
          </a:p>
        </p:txBody>
      </p:sp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2DA7091D-7FB2-D161-903C-2001E83B9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0" y="85467"/>
            <a:ext cx="3535639" cy="19338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221515E-9B88-A051-9212-53E047683610}"/>
              </a:ext>
            </a:extLst>
          </p:cNvPr>
          <p:cNvGrpSpPr/>
          <p:nvPr/>
        </p:nvGrpSpPr>
        <p:grpSpPr>
          <a:xfrm>
            <a:off x="6248400" y="4957873"/>
            <a:ext cx="6019800" cy="523220"/>
            <a:chOff x="8991600" y="5077480"/>
            <a:chExt cx="6019800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F1294F-7EF4-A3CA-6207-736DCE8437F6}"/>
                </a:ext>
              </a:extLst>
            </p:cNvPr>
            <p:cNvSpPr txBox="1"/>
            <p:nvPr/>
          </p:nvSpPr>
          <p:spPr>
            <a:xfrm>
              <a:off x="12385407" y="5077480"/>
              <a:ext cx="262599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ZA" sz="2800" dirty="0">
                  <a:solidFill>
                    <a:srgbClr val="171796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Mobile money</a:t>
              </a:r>
              <a:endParaRPr lang="en-GB" sz="2800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5D4E519-0C9B-335E-B63F-663DF754E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1600" y="5372100"/>
              <a:ext cx="339380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9F0704-9E67-D802-C4BA-6F45C6875090}"/>
              </a:ext>
            </a:extLst>
          </p:cNvPr>
          <p:cNvGrpSpPr/>
          <p:nvPr/>
        </p:nvGrpSpPr>
        <p:grpSpPr>
          <a:xfrm>
            <a:off x="5610226" y="4338093"/>
            <a:ext cx="3276600" cy="3352800"/>
            <a:chOff x="8353426" y="4457700"/>
            <a:chExt cx="3276600" cy="33528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51D8A50-D20D-7142-EC1F-3D5CD516C17B}"/>
                </a:ext>
              </a:extLst>
            </p:cNvPr>
            <p:cNvSpPr/>
            <p:nvPr/>
          </p:nvSpPr>
          <p:spPr>
            <a:xfrm>
              <a:off x="8353426" y="4457700"/>
              <a:ext cx="3276600" cy="3352800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93253A-9CBF-A511-6DD9-DC0E1BFFF73D}"/>
                </a:ext>
              </a:extLst>
            </p:cNvPr>
            <p:cNvSpPr txBox="1"/>
            <p:nvPr/>
          </p:nvSpPr>
          <p:spPr>
            <a:xfrm>
              <a:off x="9315450" y="6402697"/>
              <a:ext cx="151727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Feasibility</a:t>
              </a:r>
            </a:p>
            <a:p>
              <a:r>
                <a:rPr lang="en-GB" sz="2400" dirty="0"/>
                <a:t>(Technical)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55CCDA-7CDF-12EB-B424-9709459B1D5E}"/>
              </a:ext>
            </a:extLst>
          </p:cNvPr>
          <p:cNvGrpSpPr/>
          <p:nvPr/>
        </p:nvGrpSpPr>
        <p:grpSpPr>
          <a:xfrm>
            <a:off x="5257802" y="2476500"/>
            <a:ext cx="3276600" cy="3352800"/>
            <a:chOff x="8001002" y="2596107"/>
            <a:chExt cx="3276600" cy="33528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27DA467-0C19-3E12-BFD4-A5A69AC6EBBF}"/>
                </a:ext>
              </a:extLst>
            </p:cNvPr>
            <p:cNvSpPr/>
            <p:nvPr/>
          </p:nvSpPr>
          <p:spPr>
            <a:xfrm>
              <a:off x="8001002" y="2596107"/>
              <a:ext cx="3276600" cy="3352800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36D4DE-3863-FDEB-8AB2-E63536C5EEF7}"/>
                </a:ext>
              </a:extLst>
            </p:cNvPr>
            <p:cNvSpPr txBox="1"/>
            <p:nvPr/>
          </p:nvSpPr>
          <p:spPr>
            <a:xfrm>
              <a:off x="8916187" y="3333728"/>
              <a:ext cx="14462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Viability</a:t>
              </a:r>
            </a:p>
            <a:p>
              <a:r>
                <a:rPr lang="en-GB" sz="2400" dirty="0"/>
                <a:t>(Business)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648306-75FF-87EE-A6E3-5D592E3C43C1}"/>
              </a:ext>
            </a:extLst>
          </p:cNvPr>
          <p:cNvGrpSpPr/>
          <p:nvPr/>
        </p:nvGrpSpPr>
        <p:grpSpPr>
          <a:xfrm>
            <a:off x="3276600" y="3804693"/>
            <a:ext cx="3276600" cy="3352800"/>
            <a:chOff x="6019800" y="3924300"/>
            <a:chExt cx="3276600" cy="33528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39B3D11-F34A-58D5-16E2-B60621471633}"/>
                </a:ext>
              </a:extLst>
            </p:cNvPr>
            <p:cNvSpPr/>
            <p:nvPr/>
          </p:nvSpPr>
          <p:spPr>
            <a:xfrm>
              <a:off x="6019800" y="3924300"/>
              <a:ext cx="3276600" cy="3352800"/>
            </a:xfrm>
            <a:prstGeom prst="ellipse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7AF878B-6E22-F470-7CD6-CE9995007AF4}"/>
                </a:ext>
              </a:extLst>
            </p:cNvPr>
            <p:cNvSpPr txBox="1"/>
            <p:nvPr/>
          </p:nvSpPr>
          <p:spPr>
            <a:xfrm>
              <a:off x="6657974" y="5185201"/>
              <a:ext cx="158261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Desirability</a:t>
              </a:r>
            </a:p>
            <a:p>
              <a:r>
                <a:rPr lang="en-GB" sz="2400" dirty="0"/>
                <a:t>(Human)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03B7D77-0B0B-03F7-2ED6-F46C4B5820A1}"/>
              </a:ext>
            </a:extLst>
          </p:cNvPr>
          <p:cNvGrpSpPr/>
          <p:nvPr/>
        </p:nvGrpSpPr>
        <p:grpSpPr>
          <a:xfrm>
            <a:off x="4140779" y="1213552"/>
            <a:ext cx="12352981" cy="8642918"/>
            <a:chOff x="4114800" y="1206718"/>
            <a:chExt cx="12352981" cy="8642918"/>
          </a:xfrm>
        </p:grpSpPr>
        <p:pic>
          <p:nvPicPr>
            <p:cNvPr id="2050" name="Picture 2" descr="Cash vs. digital payment mechanisms - Entelect">
              <a:extLst>
                <a:ext uri="{FF2B5EF4-FFF2-40B4-BE49-F238E27FC236}">
                  <a16:creationId xmlns:a16="http://schemas.microsoft.com/office/drawing/2014/main" id="{97DBE330-0096-782B-6A13-6770193FB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87"/>
            <a:stretch/>
          </p:blipFill>
          <p:spPr bwMode="auto">
            <a:xfrm>
              <a:off x="4114800" y="1206718"/>
              <a:ext cx="9164714" cy="82801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571DB1-FF57-68F7-1C46-5251796F7B70}"/>
                </a:ext>
              </a:extLst>
            </p:cNvPr>
            <p:cNvSpPr txBox="1"/>
            <p:nvPr/>
          </p:nvSpPr>
          <p:spPr>
            <a:xfrm>
              <a:off x="14117714" y="9341805"/>
              <a:ext cx="235006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700" dirty="0"/>
                <a:t>Credit: </a:t>
              </a:r>
              <a:r>
                <a:rPr lang="en-GB" sz="2700" dirty="0" err="1"/>
                <a:t>entelect</a:t>
              </a:r>
              <a:endParaRPr lang="en-GB" sz="2700" dirty="0"/>
            </a:p>
          </p:txBody>
        </p:sp>
      </p:grpSp>
      <p:sp>
        <p:nvSpPr>
          <p:cNvPr id="277" name="Google Shape;277;p9"/>
          <p:cNvSpPr txBox="1">
            <a:spLocks noGrp="1"/>
          </p:cNvSpPr>
          <p:nvPr>
            <p:ph type="title"/>
          </p:nvPr>
        </p:nvSpPr>
        <p:spPr>
          <a:xfrm>
            <a:off x="804672" y="392408"/>
            <a:ext cx="16678656" cy="9601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buClr>
                <a:srgbClr val="171796"/>
              </a:buClr>
            </a:pPr>
            <a:r>
              <a:rPr lang="en-ZA" dirty="0">
                <a:solidFill>
                  <a:srgbClr val="1717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Money/Payments/RTS</a:t>
            </a:r>
            <a:endParaRPr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53ABF94-374A-7394-CF65-7540D6B32097}"/>
              </a:ext>
            </a:extLst>
          </p:cNvPr>
          <p:cNvSpPr/>
          <p:nvPr/>
        </p:nvSpPr>
        <p:spPr>
          <a:xfrm>
            <a:off x="4133852" y="1962122"/>
            <a:ext cx="9125360" cy="47622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C051777-3002-7D08-E6C6-C742CB08C257}"/>
              </a:ext>
            </a:extLst>
          </p:cNvPr>
          <p:cNvSpPr/>
          <p:nvPr/>
        </p:nvSpPr>
        <p:spPr>
          <a:xfrm>
            <a:off x="4133852" y="6572272"/>
            <a:ext cx="9125360" cy="47622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30C652B-5560-A13E-5EC5-2BFC0E39C849}"/>
              </a:ext>
            </a:extLst>
          </p:cNvPr>
          <p:cNvSpPr/>
          <p:nvPr/>
        </p:nvSpPr>
        <p:spPr>
          <a:xfrm>
            <a:off x="4140779" y="8096272"/>
            <a:ext cx="9125360" cy="47622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020167-5408-720C-C2D5-CC574AE8785D}"/>
              </a:ext>
            </a:extLst>
          </p:cNvPr>
          <p:cNvSpPr/>
          <p:nvPr/>
        </p:nvSpPr>
        <p:spPr>
          <a:xfrm>
            <a:off x="13372051" y="6438900"/>
            <a:ext cx="465562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 business models?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21D1804-2575-2A83-C3AD-03CEFD912600}"/>
              </a:ext>
            </a:extLst>
          </p:cNvPr>
          <p:cNvSpPr/>
          <p:nvPr/>
        </p:nvSpPr>
        <p:spPr>
          <a:xfrm>
            <a:off x="13656533" y="1943100"/>
            <a:ext cx="29018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</a:t>
            </a:r>
            <a:r>
              <a:rPr lang="en-GB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ust like cash?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1EEE7E-E617-514F-88B8-355021AFE821}"/>
              </a:ext>
            </a:extLst>
          </p:cNvPr>
          <p:cNvSpPr txBox="1"/>
          <p:nvPr/>
        </p:nvSpPr>
        <p:spPr>
          <a:xfrm>
            <a:off x="13611636" y="3467100"/>
            <a:ext cx="4114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transaction fees?</a:t>
            </a:r>
            <a:endParaRPr lang="en-GB" sz="3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CA21D04-9467-2835-066A-0CCE23ABF9E0}"/>
              </a:ext>
            </a:extLst>
          </p:cNvPr>
          <p:cNvSpPr txBox="1"/>
          <p:nvPr/>
        </p:nvSpPr>
        <p:spPr>
          <a:xfrm>
            <a:off x="13584314" y="4991100"/>
            <a:ext cx="4443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transaction </a:t>
            </a:r>
            <a:r>
              <a:rPr lang="en-GB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levies?</a:t>
            </a:r>
            <a:endParaRPr lang="en-GB" sz="3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1B895D-5EE4-4F52-BF9A-CCC1CB489C5D}"/>
              </a:ext>
            </a:extLst>
          </p:cNvPr>
          <p:cNvSpPr txBox="1"/>
          <p:nvPr/>
        </p:nvSpPr>
        <p:spPr>
          <a:xfrm>
            <a:off x="13478182" y="8039100"/>
            <a:ext cx="44433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Regional integration</a:t>
            </a:r>
            <a:r>
              <a:rPr lang="en-GB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GB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/>
      <p:bldP spid="27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>
          <a:extLst>
            <a:ext uri="{FF2B5EF4-FFF2-40B4-BE49-F238E27FC236}">
              <a16:creationId xmlns:a16="http://schemas.microsoft.com/office/drawing/2014/main" id="{DCBF3190-76B4-8C6D-C979-BE7C0962D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>
            <a:extLst>
              <a:ext uri="{FF2B5EF4-FFF2-40B4-BE49-F238E27FC236}">
                <a16:creationId xmlns:a16="http://schemas.microsoft.com/office/drawing/2014/main" id="{335899DD-6C75-52B3-70FA-54B5EE57ACC8}"/>
              </a:ext>
            </a:extLst>
          </p:cNvPr>
          <p:cNvSpPr txBox="1"/>
          <p:nvPr/>
        </p:nvSpPr>
        <p:spPr>
          <a:xfrm>
            <a:off x="304800" y="4680845"/>
            <a:ext cx="2855870" cy="600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Clr>
                <a:srgbClr val="000000"/>
              </a:buClr>
              <a:buSzPts val="2000"/>
            </a:pPr>
            <a:r>
              <a:rPr lang="en-ZA" sz="3000" b="1" dirty="0">
                <a:solidFill>
                  <a:srgbClr val="A5A5A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Money</a:t>
            </a:r>
            <a:endParaRPr sz="2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6" name="Google Shape;276;p9">
            <a:extLst>
              <a:ext uri="{FF2B5EF4-FFF2-40B4-BE49-F238E27FC236}">
                <a16:creationId xmlns:a16="http://schemas.microsoft.com/office/drawing/2014/main" id="{185F0835-71C6-74B8-B81F-0E9BA095AEF5}"/>
              </a:ext>
            </a:extLst>
          </p:cNvPr>
          <p:cNvCxnSpPr/>
          <p:nvPr/>
        </p:nvCxnSpPr>
        <p:spPr>
          <a:xfrm rot="10800000">
            <a:off x="3352801" y="2141951"/>
            <a:ext cx="0" cy="5677907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7" name="Google Shape;277;p9">
            <a:extLst>
              <a:ext uri="{FF2B5EF4-FFF2-40B4-BE49-F238E27FC236}">
                <a16:creationId xmlns:a16="http://schemas.microsoft.com/office/drawing/2014/main" id="{BA171952-3558-001F-8875-E8B3B84E54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672" y="392408"/>
            <a:ext cx="16678656" cy="9601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t" anchorCtr="0">
            <a:noAutofit/>
          </a:bodyPr>
          <a:lstStyle/>
          <a:p>
            <a:pPr>
              <a:buClr>
                <a:srgbClr val="171796"/>
              </a:buClr>
            </a:pPr>
            <a:r>
              <a:rPr lang="en-ZA">
                <a:solidFill>
                  <a:srgbClr val="17179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Money</a:t>
            </a:r>
            <a:endParaRPr/>
          </a:p>
        </p:txBody>
      </p:sp>
      <p:sp>
        <p:nvSpPr>
          <p:cNvPr id="278" name="Google Shape;278;p9">
            <a:extLst>
              <a:ext uri="{FF2B5EF4-FFF2-40B4-BE49-F238E27FC236}">
                <a16:creationId xmlns:a16="http://schemas.microsoft.com/office/drawing/2014/main" id="{D3EF7446-16B5-0E8F-F11B-37D09D9033B9}"/>
              </a:ext>
            </a:extLst>
          </p:cNvPr>
          <p:cNvSpPr txBox="1"/>
          <p:nvPr/>
        </p:nvSpPr>
        <p:spPr>
          <a:xfrm>
            <a:off x="3505200" y="3695700"/>
            <a:ext cx="14179913" cy="2492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ZA" sz="3200" b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en-ZA" sz="3200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Along the value chain, mobile money, as a form of e-money, essentially facilitates the storage, payment, and digital transfer of funds as a stored value facility once e-money has been issued against a </a:t>
            </a:r>
            <a:r>
              <a:rPr lang="en-ZA" sz="3200" b="1" u="sng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trust account</a:t>
            </a:r>
            <a:r>
              <a:rPr lang="en-ZA" sz="3200" b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.”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525FA2-A744-FF8D-5AED-3F79B2AA133B}"/>
              </a:ext>
            </a:extLst>
          </p:cNvPr>
          <p:cNvSpPr txBox="1"/>
          <p:nvPr/>
        </p:nvSpPr>
        <p:spPr>
          <a:xfrm>
            <a:off x="15075263" y="7365503"/>
            <a:ext cx="2590800" cy="454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800" b="1" dirty="0">
                <a:solidFill>
                  <a:schemeClr val="dk2"/>
                </a:solidFill>
                <a:latin typeface="Helvetica Neue"/>
                <a:ea typeface="Helvetica Neue"/>
                <a:cs typeface="Helvetica Neue"/>
              </a:rPr>
              <a:t>FinMark Trust (2023). </a:t>
            </a:r>
            <a:endParaRPr lang="en-GB" sz="1800" b="1" dirty="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6128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6882</TotalTime>
  <Words>1039</Words>
  <Application>Microsoft Macintosh PowerPoint</Application>
  <PresentationFormat>Custom</PresentationFormat>
  <Paragraphs>231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Arial</vt:lpstr>
      <vt:lpstr>Quattrocento Sans</vt:lpstr>
      <vt:lpstr>Century Gothic</vt:lpstr>
      <vt:lpstr>Helvetica Neue</vt:lpstr>
      <vt:lpstr>Calibri</vt:lpstr>
      <vt:lpstr>Office Theme</vt:lpstr>
      <vt:lpstr>PowerPoint Presentation</vt:lpstr>
      <vt:lpstr>Overview of the revised SADC Mobile Money Guidelines</vt:lpstr>
      <vt:lpstr>Inclusion measures</vt:lpstr>
      <vt:lpstr>Pillars that guided revision of the Guidelines</vt:lpstr>
      <vt:lpstr>International Guidelines underpinned the assessment</vt:lpstr>
      <vt:lpstr>International Guidelines underpinned the assessment</vt:lpstr>
      <vt:lpstr>The Mobile Money Stack</vt:lpstr>
      <vt:lpstr>Money/Payments/RTS</vt:lpstr>
      <vt:lpstr>Mobile Money</vt:lpstr>
      <vt:lpstr>Diving into the mobile money payment ecosystem</vt:lpstr>
      <vt:lpstr>National Payment stack</vt:lpstr>
      <vt:lpstr>Diving into the mobile money payment ecosystem</vt:lpstr>
      <vt:lpstr>An example of a National Payments infrastructure</vt:lpstr>
      <vt:lpstr>Regional Play</vt:lpstr>
      <vt:lpstr>Regional Interoperability</vt:lpstr>
      <vt:lpstr>Data Privacy and PII</vt:lpstr>
      <vt:lpstr>Key Success Factors</vt:lpstr>
      <vt:lpstr>Key Success Factors</vt:lpstr>
      <vt:lpstr>Key Success Factors</vt:lpstr>
      <vt:lpstr>Asante sana  Merci beaucoup  Muito Obrigado  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Meeting</dc:title>
  <cp:lastModifiedBy>Innocent Ephraim</cp:lastModifiedBy>
  <cp:revision>12</cp:revision>
  <dcterms:created xsi:type="dcterms:W3CDTF">2006-08-16T00:00:00Z</dcterms:created>
  <dcterms:modified xsi:type="dcterms:W3CDTF">2024-11-08T12:54:08Z</dcterms:modified>
  <dc:identifier>DAGUebSn-60</dc:identifier>
</cp:coreProperties>
</file>